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65" r:id="rId2"/>
    <p:sldId id="257" r:id="rId3"/>
    <p:sldId id="267" r:id="rId4"/>
    <p:sldId id="266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78" r:id="rId17"/>
    <p:sldId id="279" r:id="rId18"/>
    <p:sldId id="280" r:id="rId19"/>
    <p:sldId id="26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ika Scheuss" initials="AS" lastIdx="2" clrIdx="0">
    <p:extLst>
      <p:ext uri="{19B8F6BF-5375-455C-9EA6-DF929625EA0E}">
        <p15:presenceInfo xmlns:p15="http://schemas.microsoft.com/office/powerpoint/2012/main" userId="1e23cb91d14ddfb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4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2-01T14:14:51.661" idx="2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4BF9-4E5F-AD4B-95F9-EBB612972F95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BF038-67D5-6144-A93A-5D0A296AC9B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99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8E7115-81C8-5244-99D6-1C5ECF0C67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D8AB0F-AF39-9641-8890-8F6C1E6ED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6F2319-D328-604D-B794-74856268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9DECA4-EE05-2F41-98D9-0B949C8D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625E8B-9C5C-984A-86B1-F78038539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21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C5FE7-BCC8-C14D-AD11-82CDB007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E44612-3D51-E64F-9698-3485FC535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DF3A74-F2B6-C441-9A7A-6A93EB39E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B46DA7-2187-494A-9937-6DE04592D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021164-C7F9-0A4B-8274-6BABEE45D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762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5C5E7A4-9D5D-6D40-8FA3-D370431ED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2A7F2D8-97B7-584B-A873-619F7EE01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45BCE3-DA53-AC4F-9BDE-97BCD92A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CDB9CB-595F-EC47-9C88-47AB71DCD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775150-08B4-E142-A869-E56973184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807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0C451C-EBDD-7643-B66A-7A0057DA2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678891-F251-1647-80B7-ADB7C4F64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1BAC8BD-361F-5341-8128-4024099B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5C701D-0D48-B646-A4BE-8CD456B12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674B72E-9290-2249-8AD8-8FDDA16D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341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34404E-E1A8-A745-B208-D183B6716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FA26DD-724E-9C42-B515-3E4C8B7BC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1FA9D2A-1F81-454D-A55E-10A99AB2F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1E4F07E-EA9A-F245-90B6-528C6B68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99ECB94-BBD5-B84F-A37A-BE7455C9F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2321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D8DFAF-D414-A64C-852B-FD4051784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46537C-3C4F-2748-8BEB-647D5CDCA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F4087E8-D24A-E14E-805B-2285D44CD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87E1523-3059-F64B-8CC7-B18756E39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FA310F7-B2CF-414A-8614-6F108A5E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EE6004-6116-9847-AEA6-392F5C1FB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1407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572A9A-1CC3-8940-B4F8-76AD39D5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C2C4A2E-205F-154F-93AD-40B60F9E5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5A6FACD-69EF-FB47-83F2-9CD46A0D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123573E-1A51-1C43-813F-2B7EF3F233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1C0CC70-EE83-B243-97F5-2E4A41416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5DDD2F-E1ED-764C-9F4B-FC67D8BF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76ACA4E-F244-8649-8374-9C82B5A5F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941E516-D149-F843-8247-34FDA5DB7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7548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9A1E31-94AE-D347-80F5-160E61F0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849CF82-A15C-3E4B-9D58-FF06FB5F4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DF75359-4CEA-A74F-B99F-45FD1C0DE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64AEBC-0905-2749-B642-DB7D652B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747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B9AE8A-0304-894A-BD61-2D48E603F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A1DB5E-2E2F-334C-84BA-A6AB944F9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625893A-B836-2341-9200-E8CF38B93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9771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DCD21A-82AE-1346-9A23-34359782D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9E4825-727D-7F4E-A582-F1A9D1AE9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ADE14D-1148-CB47-977C-D7B7696E7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4BF5AE-4FFB-6147-8A91-693B8BA83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15E4CE-DAA8-C649-B42A-F52A92383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5B6ADFC-10A2-9F4C-8714-FFD1B140E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013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DD9F4E-F46F-B24A-A803-0B40C169F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EAF8FCF-F9D8-524A-95CF-30D6AA9F2A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08CAA8-21D0-3148-8981-BEDE7B107E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929E75-21E0-5A43-AF64-DCA05B883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F5CEB6-CA82-6B45-B84A-E4F0876F0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83788BA-A698-9140-A8A9-91203A2B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36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E20F901-D802-0043-935C-ECC7D06D0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0EB089-7C0F-674D-8732-180FF0F24C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7A91E9-3C07-CA4A-A1CB-89BDEA2CD7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5326-DF1D-3445-9778-C5FB5173D2AB}" type="datetimeFigureOut">
              <a:rPr lang="de-DE" smtClean="0"/>
              <a:t>02.08.2021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CA4A964-2EE1-314A-960B-89F1188AC2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8B502B-D08A-EF48-9B98-4B13CEF2AC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F207F-5768-7B4C-8195-46ECC82E84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320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image" Target="../media/image12.svg"/><Relationship Id="rId7" Type="http://schemas.openxmlformats.org/officeDocument/2006/relationships/image" Target="../media/image3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2.svg"/><Relationship Id="rId7" Type="http://schemas.openxmlformats.org/officeDocument/2006/relationships/image" Target="../media/image4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37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0.svg"/><Relationship Id="rId7" Type="http://schemas.openxmlformats.org/officeDocument/2006/relationships/image" Target="../media/image4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3.svg"/><Relationship Id="rId5" Type="http://schemas.openxmlformats.org/officeDocument/2006/relationships/image" Target="../media/image12.sv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37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01AF2B-49EE-B940-9CEA-7FA3FE4DC7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1950100"/>
            <a:ext cx="8247888" cy="2407214"/>
          </a:xfrm>
        </p:spPr>
        <p:txBody>
          <a:bodyPr anchor="b">
            <a:normAutofit/>
          </a:bodyPr>
          <a:lstStyle/>
          <a:p>
            <a:pPr algn="l"/>
            <a:r>
              <a:rPr lang="de-DE" sz="5300" dirty="0" err="1"/>
              <a:t>Someone</a:t>
            </a:r>
            <a:r>
              <a:rPr lang="de-DE" sz="5300" dirty="0"/>
              <a:t> </a:t>
            </a:r>
            <a:r>
              <a:rPr lang="de-DE" sz="5300" dirty="0" err="1"/>
              <a:t>is</a:t>
            </a:r>
            <a:r>
              <a:rPr lang="de-DE" sz="5300" dirty="0"/>
              <a:t> </a:t>
            </a:r>
            <a:r>
              <a:rPr lang="de-DE" sz="5300" dirty="0" err="1"/>
              <a:t>watching</a:t>
            </a:r>
            <a:r>
              <a:rPr lang="de-DE" sz="5300" dirty="0"/>
              <a:t> </a:t>
            </a:r>
            <a:r>
              <a:rPr lang="de-DE" sz="5300" dirty="0" err="1"/>
              <a:t>you</a:t>
            </a:r>
            <a:r>
              <a:rPr lang="de-DE" sz="5300" dirty="0"/>
              <a:t>: Privatsphäre-Bewusstsein in sozialen Netzwerken erhöhen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A0AE0CF-1B4A-484D-804A-3C556C6031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1680" y="4562856"/>
            <a:ext cx="8229600" cy="1225296"/>
          </a:xfrm>
        </p:spPr>
        <p:txBody>
          <a:bodyPr anchor="t">
            <a:normAutofit/>
          </a:bodyPr>
          <a:lstStyle/>
          <a:p>
            <a:pPr algn="l"/>
            <a:r>
              <a:rPr lang="de-DE" sz="2000" dirty="0"/>
              <a:t>Master-Arbeit von Annika Isabella Scheuß</a:t>
            </a:r>
          </a:p>
          <a:p>
            <a:pPr algn="l"/>
            <a:r>
              <a:rPr lang="de-DE" sz="2000" dirty="0"/>
              <a:t>Betreuer: Dr. Markus Langer</a:t>
            </a:r>
          </a:p>
          <a:p>
            <a:pPr algn="l"/>
            <a:r>
              <a:rPr lang="de-DE" sz="2000" dirty="0"/>
              <a:t>Universität des Saarlandes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37FD342-5FC8-E843-B705-565AC14C3E88}"/>
              </a:ext>
            </a:extLst>
          </p:cNvPr>
          <p:cNvGrpSpPr/>
          <p:nvPr/>
        </p:nvGrpSpPr>
        <p:grpSpPr>
          <a:xfrm>
            <a:off x="6733912" y="5596451"/>
            <a:ext cx="4952697" cy="914400"/>
            <a:chOff x="6733912" y="5596451"/>
            <a:chExt cx="4952697" cy="914400"/>
          </a:xfrm>
        </p:grpSpPr>
        <p:pic>
          <p:nvPicPr>
            <p:cNvPr id="5" name="Grafik 4" descr="Kontrollkästchen aktiviert Silhouette">
              <a:extLst>
                <a:ext uri="{FF2B5EF4-FFF2-40B4-BE49-F238E27FC236}">
                  <a16:creationId xmlns:a16="http://schemas.microsoft.com/office/drawing/2014/main" id="{370C1F1B-1A30-3E4C-A179-DCCA89A372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772209" y="5596451"/>
              <a:ext cx="914400" cy="914400"/>
            </a:xfrm>
            <a:prstGeom prst="rect">
              <a:avLst/>
            </a:prstGeom>
          </p:spPr>
        </p:pic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E9F6B2C1-C04B-9A4F-95A9-D9C0652C5622}"/>
                </a:ext>
              </a:extLst>
            </p:cNvPr>
            <p:cNvSpPr txBox="1"/>
            <p:nvPr/>
          </p:nvSpPr>
          <p:spPr>
            <a:xfrm>
              <a:off x="6733912" y="5868985"/>
              <a:ext cx="4199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de-DE" dirty="0"/>
                <a:t>Präregistriert bei Open Science Framework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439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4BCCA0-C554-0E4E-8631-D2DE49C3DB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#Methode Stalking</a:t>
            </a:r>
          </a:p>
        </p:txBody>
      </p:sp>
      <p:pic>
        <p:nvPicPr>
          <p:cNvPr id="2049" name="Picture 1" descr="page79image59762432">
            <a:extLst>
              <a:ext uri="{FF2B5EF4-FFF2-40B4-BE49-F238E27FC236}">
                <a16:creationId xmlns:a16="http://schemas.microsoft.com/office/drawing/2014/main" id="{F60CE813-BA9E-3544-93C8-8D92C64410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293" y="1825625"/>
            <a:ext cx="88414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62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7CEE38-5A14-FF40-AC2C-DC95DC9A6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#Methode Stalking</a:t>
            </a:r>
          </a:p>
        </p:txBody>
      </p:sp>
      <p:pic>
        <p:nvPicPr>
          <p:cNvPr id="3073" name="Picture 1" descr="page81image59727584">
            <a:extLst>
              <a:ext uri="{FF2B5EF4-FFF2-40B4-BE49-F238E27FC236}">
                <a16:creationId xmlns:a16="http://schemas.microsoft.com/office/drawing/2014/main" id="{DB79785E-1C2F-7242-80F8-14BE530C14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690688"/>
            <a:ext cx="6388815" cy="411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age82image59629488">
            <a:extLst>
              <a:ext uri="{FF2B5EF4-FFF2-40B4-BE49-F238E27FC236}">
                <a16:creationId xmlns:a16="http://schemas.microsoft.com/office/drawing/2014/main" id="{C98B4DAF-66AC-7941-9492-4B0B5ED21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260" y="849692"/>
            <a:ext cx="4029355" cy="507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0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175BE-CF64-8C4C-8959-C51900688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0" y="80773"/>
            <a:ext cx="10515600" cy="1325563"/>
          </a:xfrm>
        </p:spPr>
        <p:txBody>
          <a:bodyPr/>
          <a:lstStyle/>
          <a:p>
            <a:r>
              <a:rPr lang="de-DE" dirty="0"/>
              <a:t>#Methode Stalking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C9C1D6-9914-264C-B1E0-591A4DA68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097" name="Picture 1" descr="page83image59627200">
            <a:extLst>
              <a:ext uri="{FF2B5EF4-FFF2-40B4-BE49-F238E27FC236}">
                <a16:creationId xmlns:a16="http://schemas.microsoft.com/office/drawing/2014/main" id="{31CF06CF-9A36-C147-A131-CADA49E18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30" y="1140818"/>
            <a:ext cx="3799917" cy="54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page85image59606240">
            <a:extLst>
              <a:ext uri="{FF2B5EF4-FFF2-40B4-BE49-F238E27FC236}">
                <a16:creationId xmlns:a16="http://schemas.microsoft.com/office/drawing/2014/main" id="{2DCA0A71-5F41-C240-8829-7B57CA4CA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007" y="1825625"/>
            <a:ext cx="7224444" cy="480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388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A198C-E036-6747-99C9-26A73EAA1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140" y="250031"/>
            <a:ext cx="10515600" cy="1325563"/>
          </a:xfrm>
        </p:spPr>
        <p:txBody>
          <a:bodyPr/>
          <a:lstStyle/>
          <a:p>
            <a:r>
              <a:rPr lang="de-DE" dirty="0"/>
              <a:t>#Methode Stalking</a:t>
            </a:r>
          </a:p>
        </p:txBody>
      </p:sp>
      <p:pic>
        <p:nvPicPr>
          <p:cNvPr id="5122" name="Picture 2" descr="page84image59602960">
            <a:extLst>
              <a:ext uri="{FF2B5EF4-FFF2-40B4-BE49-F238E27FC236}">
                <a16:creationId xmlns:a16="http://schemas.microsoft.com/office/drawing/2014/main" id="{2E338164-BCE0-BD47-BC02-09F6815E97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40" y="1381485"/>
            <a:ext cx="3553904" cy="5045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CE9013F-919D-5548-B50A-0F89F3239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597" y="1381485"/>
            <a:ext cx="3928806" cy="4694259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68D8E5E9-A735-E342-801B-70B45D25B663}"/>
              </a:ext>
            </a:extLst>
          </p:cNvPr>
          <p:cNvGrpSpPr/>
          <p:nvPr/>
        </p:nvGrpSpPr>
        <p:grpSpPr>
          <a:xfrm>
            <a:off x="8708312" y="1254350"/>
            <a:ext cx="3315815" cy="5603650"/>
            <a:chOff x="8708312" y="1254350"/>
            <a:chExt cx="3315815" cy="5603650"/>
          </a:xfrm>
        </p:grpSpPr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0D35BA46-5BBA-7349-ADD5-7E00461A94AF}"/>
                </a:ext>
              </a:extLst>
            </p:cNvPr>
            <p:cNvSpPr txBox="1"/>
            <p:nvPr/>
          </p:nvSpPr>
          <p:spPr>
            <a:xfrm>
              <a:off x="8708312" y="1254350"/>
              <a:ext cx="2384981" cy="56036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Name, Geburtstag, Wohnort, Kontaktdaten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Wohnsituation: Unordnung, Schimmel in der Wohnung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Berufsleben: Höhe des Einkommens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Finanzielle Verhältnisse: Schulden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Beziehungsstatus: Offene Beziehung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Gesundheitlicher Zustand: Diabetes, Fußpilz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Aufenthaltsorte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Straftaten: Alkoholisiertes Fahren, Betrug, Diebstahl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Schädliche Eigenschaften: unzuverlässig, </a:t>
              </a:r>
              <a:r>
                <a:rPr lang="de-DE" sz="1200" dirty="0" err="1"/>
                <a:t>unambinioniert</a:t>
              </a:r>
              <a:endParaRPr lang="de-DE" sz="1200" dirty="0"/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de-DE" sz="1200" dirty="0"/>
                <a:t>Angewohnheiten: Glücksspiel, Alkoholkonsum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de-DE" sz="1200" dirty="0"/>
            </a:p>
          </p:txBody>
        </p:sp>
        <p:pic>
          <p:nvPicPr>
            <p:cNvPr id="4" name="Grafik 3" descr="Teufesgesichtskontur mit einfarbiger Füllung">
              <a:extLst>
                <a:ext uri="{FF2B5EF4-FFF2-40B4-BE49-F238E27FC236}">
                  <a16:creationId xmlns:a16="http://schemas.microsoft.com/office/drawing/2014/main" id="{F7282833-6A48-ED4E-9302-A18008A48F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01449" y="1380790"/>
              <a:ext cx="914400" cy="914400"/>
            </a:xfrm>
            <a:prstGeom prst="rect">
              <a:avLst/>
            </a:prstGeom>
          </p:spPr>
        </p:pic>
        <p:pic>
          <p:nvPicPr>
            <p:cNvPr id="9" name="Grafik 8" descr="Teufesgesichtskontur mit einfarbiger Füllung">
              <a:extLst>
                <a:ext uri="{FF2B5EF4-FFF2-40B4-BE49-F238E27FC236}">
                  <a16:creationId xmlns:a16="http://schemas.microsoft.com/office/drawing/2014/main" id="{1E2F5667-251C-664B-A9DC-BCB5AE053E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01449" y="3467738"/>
              <a:ext cx="914400" cy="914400"/>
            </a:xfrm>
            <a:prstGeom prst="rect">
              <a:avLst/>
            </a:prstGeom>
          </p:spPr>
        </p:pic>
        <p:pic>
          <p:nvPicPr>
            <p:cNvPr id="10" name="Grafik 9" descr="Teufesgesichtskontur mit einfarbiger Füllung">
              <a:extLst>
                <a:ext uri="{FF2B5EF4-FFF2-40B4-BE49-F238E27FC236}">
                  <a16:creationId xmlns:a16="http://schemas.microsoft.com/office/drawing/2014/main" id="{7EEB0AE9-E1A0-9143-BB84-1A59037B0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01449" y="2424264"/>
              <a:ext cx="914400" cy="914400"/>
            </a:xfrm>
            <a:prstGeom prst="rect">
              <a:avLst/>
            </a:prstGeom>
          </p:spPr>
        </p:pic>
        <p:pic>
          <p:nvPicPr>
            <p:cNvPr id="11" name="Grafik 10" descr="Teufesgesichtskontur mit einfarbiger Füllung">
              <a:extLst>
                <a:ext uri="{FF2B5EF4-FFF2-40B4-BE49-F238E27FC236}">
                  <a16:creationId xmlns:a16="http://schemas.microsoft.com/office/drawing/2014/main" id="{E81CEEBA-3EB2-0B47-8134-F893166B9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01449" y="4511212"/>
              <a:ext cx="914400" cy="914400"/>
            </a:xfrm>
            <a:prstGeom prst="rect">
              <a:avLst/>
            </a:prstGeom>
          </p:spPr>
        </p:pic>
        <p:pic>
          <p:nvPicPr>
            <p:cNvPr id="12" name="Grafik 11" descr="Teufesgesichtskontur mit einfarbiger Füllung">
              <a:extLst>
                <a:ext uri="{FF2B5EF4-FFF2-40B4-BE49-F238E27FC236}">
                  <a16:creationId xmlns:a16="http://schemas.microsoft.com/office/drawing/2014/main" id="{2D5E8B7B-984F-5D40-9A48-08E288145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109727" y="5554686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33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7CFB01-3A0C-8E49-8EEA-28D3C41EF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>
            <a:normAutofit/>
          </a:bodyPr>
          <a:lstStyle/>
          <a:p>
            <a:r>
              <a:rPr lang="de-DE" dirty="0"/>
              <a:t>#Methode der reinen Informationsgabe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5B82D5-A8BB-45BF-BED8-C7B206892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296C61EC-FBF4-4216-BE67-6C864D30A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Präsentation mit Medien mit einfarbiger Füllung">
            <a:extLst>
              <a:ext uri="{FF2B5EF4-FFF2-40B4-BE49-F238E27FC236}">
                <a16:creationId xmlns:a16="http://schemas.microsoft.com/office/drawing/2014/main" id="{302B1CEF-B272-FB4B-8828-1A0311535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2632" y="803049"/>
            <a:ext cx="2470743" cy="2470743"/>
          </a:xfrm>
          <a:prstGeom prst="rect">
            <a:avLst/>
          </a:prstGeom>
        </p:spPr>
      </p:pic>
      <p:pic>
        <p:nvPicPr>
          <p:cNvPr id="7" name="Grafik 6" descr="Dokument Silhouette">
            <a:extLst>
              <a:ext uri="{FF2B5EF4-FFF2-40B4-BE49-F238E27FC236}">
                <a16:creationId xmlns:a16="http://schemas.microsoft.com/office/drawing/2014/main" id="{D3EF683C-1F4A-604D-AA38-04F813157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8803" y="3461344"/>
            <a:ext cx="2438400" cy="2438400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256B86B-C6BC-DF40-B3BF-ADCF82AB6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6880" y="2438400"/>
            <a:ext cx="6422848" cy="3785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800" dirty="0"/>
              <a:t>Infos zu Risiken in sozialen Netzwerken in Text- und Videoform in Anlehnung an bestehende Informationsangebote </a:t>
            </a:r>
            <a:endParaRPr lang="de-DE" sz="1400" dirty="0"/>
          </a:p>
          <a:p>
            <a:pPr lvl="1">
              <a:lnSpc>
                <a:spcPct val="150000"/>
              </a:lnSpc>
            </a:pPr>
            <a:r>
              <a:rPr lang="de-DE" sz="1400" dirty="0"/>
              <a:t>Öffentliche Fotos, die von Alkohol oder Drogenkonsum zeugen, können im Rahmen eines Bewerbungsprozesses zu Benachteiligung führen. 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Informationen über den aktuellen Aufenthaltsort können es Stalkern leichter machen, ihr Opfer zu verfolgen.</a:t>
            </a:r>
          </a:p>
          <a:p>
            <a:pPr lvl="1">
              <a:lnSpc>
                <a:spcPct val="150000"/>
              </a:lnSpc>
            </a:pPr>
            <a:r>
              <a:rPr lang="de-DE" sz="1400" dirty="0"/>
              <a:t>Sind in sozialen Netzwerken Hinweise über illegale Aktivitäten zu finden, kann die Polizei diese zur Strafverfolgung nutzen.</a:t>
            </a:r>
          </a:p>
          <a:p>
            <a:pPr lvl="1"/>
            <a:endParaRPr lang="de-DE" sz="1600" dirty="0"/>
          </a:p>
          <a:p>
            <a:pPr lvl="1"/>
            <a:endParaRPr lang="de-DE" sz="1600" dirty="0"/>
          </a:p>
          <a:p>
            <a:pPr lvl="1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107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0ECC2-29C8-3140-8F02-9C55DB9F6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965" y="557784"/>
            <a:ext cx="3505495" cy="1622321"/>
          </a:xfrm>
        </p:spPr>
        <p:txBody>
          <a:bodyPr>
            <a:normAutofit/>
          </a:bodyPr>
          <a:lstStyle/>
          <a:p>
            <a:r>
              <a:rPr lang="de-DE" dirty="0"/>
              <a:t>#Methode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88C08C-DE1E-6045-9DBA-1ABE2BCC9F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29" y="2051901"/>
            <a:ext cx="3505494" cy="3785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1600" dirty="0"/>
              <a:t>N = 71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Elf Tage Online-Erhebung</a:t>
            </a:r>
          </a:p>
          <a:p>
            <a:pPr>
              <a:lnSpc>
                <a:spcPct val="150000"/>
              </a:lnSpc>
            </a:pPr>
            <a:r>
              <a:rPr lang="de-DE" sz="1600" dirty="0"/>
              <a:t>Nach jedem Interventionstag:</a:t>
            </a:r>
          </a:p>
          <a:p>
            <a:pPr lvl="1">
              <a:lnSpc>
                <a:spcPct val="150000"/>
              </a:lnSpc>
            </a:pPr>
            <a:r>
              <a:rPr lang="de-DE" sz="1200" dirty="0"/>
              <a:t>Stalking: Was hast Du über Michael Morgenstern herausgefunden?</a:t>
            </a:r>
          </a:p>
          <a:p>
            <a:pPr lvl="1">
              <a:lnSpc>
                <a:spcPct val="150000"/>
              </a:lnSpc>
            </a:pPr>
            <a:r>
              <a:rPr lang="de-DE" sz="1200" dirty="0"/>
              <a:t>Reine Informationsgabe: Was hast Du über Risiken in sozialen Netzwerken gelernt?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endParaRPr lang="de-DE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6175BB67-C099-F145-B53D-A78B67F20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257771"/>
              </p:ext>
            </p:extLst>
          </p:nvPr>
        </p:nvGraphicFramePr>
        <p:xfrm>
          <a:off x="5991654" y="807593"/>
          <a:ext cx="4847749" cy="5239571"/>
        </p:xfrm>
        <a:graphic>
          <a:graphicData uri="http://schemas.openxmlformats.org/drawingml/2006/table">
            <a:tbl>
              <a:tblPr firstRow="1" bandRow="1">
                <a:noFill/>
                <a:tableStyleId>{9D7B26C5-4107-4FEC-AEDC-1716B250A1EF}</a:tableStyleId>
              </a:tblPr>
              <a:tblGrid>
                <a:gridCol w="1459133">
                  <a:extLst>
                    <a:ext uri="{9D8B030D-6E8A-4147-A177-3AD203B41FA5}">
                      <a16:colId xmlns:a16="http://schemas.microsoft.com/office/drawing/2014/main" val="4192664799"/>
                    </a:ext>
                  </a:extLst>
                </a:gridCol>
                <a:gridCol w="1860912">
                  <a:extLst>
                    <a:ext uri="{9D8B030D-6E8A-4147-A177-3AD203B41FA5}">
                      <a16:colId xmlns:a16="http://schemas.microsoft.com/office/drawing/2014/main" val="2106991136"/>
                    </a:ext>
                  </a:extLst>
                </a:gridCol>
                <a:gridCol w="1527704">
                  <a:extLst>
                    <a:ext uri="{9D8B030D-6E8A-4147-A177-3AD203B41FA5}">
                      <a16:colId xmlns:a16="http://schemas.microsoft.com/office/drawing/2014/main" val="3871792202"/>
                    </a:ext>
                  </a:extLst>
                </a:gridCol>
              </a:tblGrid>
              <a:tr h="853094"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Tage 1-4 Baseline</a:t>
                      </a:r>
                    </a:p>
                  </a:txBody>
                  <a:tcPr marL="226887" marR="136132" marT="136132" marB="13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Tage 5-7 Interventionen</a:t>
                      </a:r>
                    </a:p>
                  </a:txBody>
                  <a:tcPr marL="226887" marR="136132" marT="136132" marB="13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Tage 8-11 Follow-Up</a:t>
                      </a:r>
                    </a:p>
                  </a:txBody>
                  <a:tcPr marL="226887" marR="136132" marT="136132" marB="1361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7039105"/>
                  </a:ext>
                </a:extLst>
              </a:tr>
              <a:tr h="695786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Privatsphäre-Bewusstsein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Privatsphäre-Bewusstsein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Privatsphäre-Bewusstsein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0705837"/>
                  </a:ext>
                </a:extLst>
              </a:tr>
              <a:tr h="695786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Privatsphäre-Bedenken 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Privatsphäre-Bedenken 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Privatsphäre-Bedenken 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06633"/>
                  </a:ext>
                </a:extLst>
              </a:tr>
              <a:tr h="695786"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Privatsphäre-Intention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Privatsphäre-Intention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Privatsphäre-Intention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722104"/>
                  </a:ext>
                </a:extLst>
              </a:tr>
              <a:tr h="695786"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Privatsphäre-Verhalten 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Privatsphäre-Verhalten 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Privatsphäre-Verhalten 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099740"/>
                  </a:ext>
                </a:extLst>
              </a:tr>
              <a:tr h="907547"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de-D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Ein Cyberstalker sein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0657457"/>
                  </a:ext>
                </a:extLst>
              </a:tr>
              <a:tr h="695786">
                <a:tc>
                  <a:txBody>
                    <a:bodyPr/>
                    <a:lstStyle/>
                    <a:p>
                      <a:endParaRPr lang="de-DE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Informationen lesen/anschauen</a:t>
                      </a: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226887" marR="117981" marT="117981" marB="11798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882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37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90B605-0F5B-644D-9562-2D729EF9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de-DE" dirty="0"/>
              <a:t>#Ergebnisse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871C9A1E-EB19-BC4D-9BA2-34A2D25324F8}"/>
              </a:ext>
            </a:extLst>
          </p:cNvPr>
          <p:cNvGrpSpPr/>
          <p:nvPr/>
        </p:nvGrpSpPr>
        <p:grpSpPr>
          <a:xfrm>
            <a:off x="330581" y="2377226"/>
            <a:ext cx="4308475" cy="1578955"/>
            <a:chOff x="293072" y="2772348"/>
            <a:chExt cx="4308475" cy="1578955"/>
          </a:xfrm>
        </p:grpSpPr>
        <p:grpSp>
          <p:nvGrpSpPr>
            <p:cNvPr id="9" name="Gruppieren 8">
              <a:extLst>
                <a:ext uri="{FF2B5EF4-FFF2-40B4-BE49-F238E27FC236}">
                  <a16:creationId xmlns:a16="http://schemas.microsoft.com/office/drawing/2014/main" id="{FD2E750F-2D87-E346-98C3-33317B54E7AB}"/>
                </a:ext>
              </a:extLst>
            </p:cNvPr>
            <p:cNvGrpSpPr/>
            <p:nvPr/>
          </p:nvGrpSpPr>
          <p:grpSpPr>
            <a:xfrm>
              <a:off x="293072" y="2772348"/>
              <a:ext cx="4308475" cy="1578955"/>
              <a:chOff x="5167072" y="2048608"/>
              <a:chExt cx="5524600" cy="2010382"/>
            </a:xfrm>
          </p:grpSpPr>
          <p:pic>
            <p:nvPicPr>
              <p:cNvPr id="10" name="Grafik 9" descr="Fernglas Silhouette">
                <a:extLst>
                  <a:ext uri="{FF2B5EF4-FFF2-40B4-BE49-F238E27FC236}">
                    <a16:creationId xmlns:a16="http://schemas.microsoft.com/office/drawing/2014/main" id="{5BEE56D0-5715-754A-AF01-5483CB05C7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67072" y="2048608"/>
                <a:ext cx="1095982" cy="1095982"/>
              </a:xfrm>
              <a:prstGeom prst="rect">
                <a:avLst/>
              </a:prstGeom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76245BFD-293F-BB41-A438-CFE27951B70E}"/>
                  </a:ext>
                </a:extLst>
              </p:cNvPr>
              <p:cNvSpPr txBox="1"/>
              <p:nvPr/>
            </p:nvSpPr>
            <p:spPr>
              <a:xfrm>
                <a:off x="7238058" y="2447964"/>
                <a:ext cx="3453614" cy="38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Privatsphäre-Bewusstsein</a:t>
                </a:r>
                <a:endParaRPr lang="de-DE" dirty="0"/>
              </a:p>
            </p:txBody>
          </p:sp>
          <p:sp>
            <p:nvSpPr>
              <p:cNvPr id="14" name="Pfeil nach rechts 13">
                <a:extLst>
                  <a:ext uri="{FF2B5EF4-FFF2-40B4-BE49-F238E27FC236}">
                    <a16:creationId xmlns:a16="http://schemas.microsoft.com/office/drawing/2014/main" id="{0B673B32-5FE7-7342-A682-2503E6ED8D13}"/>
                  </a:ext>
                </a:extLst>
              </p:cNvPr>
              <p:cNvSpPr/>
              <p:nvPr/>
            </p:nvSpPr>
            <p:spPr>
              <a:xfrm>
                <a:off x="6330462" y="2450969"/>
                <a:ext cx="907596" cy="36091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6" name="Grafik 15" descr="Informationen Silhouette">
                <a:extLst>
                  <a:ext uri="{FF2B5EF4-FFF2-40B4-BE49-F238E27FC236}">
                    <a16:creationId xmlns:a16="http://schemas.microsoft.com/office/drawing/2014/main" id="{6D977873-F146-CA4C-AD58-4E0BB330BD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62543" y="314459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7453C4E9-26F8-3D4F-AD65-B09A6534493B}"/>
                  </a:ext>
                </a:extLst>
              </p:cNvPr>
              <p:cNvSpPr txBox="1"/>
              <p:nvPr/>
            </p:nvSpPr>
            <p:spPr>
              <a:xfrm>
                <a:off x="7238058" y="3440145"/>
                <a:ext cx="3453614" cy="387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Privatsphäre-Bewusstsein</a:t>
                </a:r>
                <a:endParaRPr lang="de-DE" dirty="0"/>
              </a:p>
            </p:txBody>
          </p:sp>
        </p:grpSp>
        <p:sp>
          <p:nvSpPr>
            <p:cNvPr id="19" name="Pfeil nach rechts 18">
              <a:extLst>
                <a:ext uri="{FF2B5EF4-FFF2-40B4-BE49-F238E27FC236}">
                  <a16:creationId xmlns:a16="http://schemas.microsoft.com/office/drawing/2014/main" id="{BCC93E05-EE90-8844-9E05-493D5F2A21E8}"/>
                </a:ext>
              </a:extLst>
            </p:cNvPr>
            <p:cNvSpPr/>
            <p:nvPr/>
          </p:nvSpPr>
          <p:spPr>
            <a:xfrm>
              <a:off x="1200366" y="3875796"/>
              <a:ext cx="707808" cy="28346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8C9F553F-1F96-0840-9098-C1F188FC5E02}"/>
              </a:ext>
            </a:extLst>
          </p:cNvPr>
          <p:cNvGrpSpPr/>
          <p:nvPr/>
        </p:nvGrpSpPr>
        <p:grpSpPr>
          <a:xfrm>
            <a:off x="361528" y="4298024"/>
            <a:ext cx="3465830" cy="1028358"/>
            <a:chOff x="269066" y="4826028"/>
            <a:chExt cx="3465830" cy="1028358"/>
          </a:xfrm>
        </p:grpSpPr>
        <p:pic>
          <p:nvPicPr>
            <p:cNvPr id="6" name="Grafik 5" descr="Stoppuhr mit einfarbiger Füllung">
              <a:extLst>
                <a:ext uri="{FF2B5EF4-FFF2-40B4-BE49-F238E27FC236}">
                  <a16:creationId xmlns:a16="http://schemas.microsoft.com/office/drawing/2014/main" id="{40E5E6EA-D67B-E04A-B372-B899E1857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122520" y="4965191"/>
              <a:ext cx="612376" cy="612376"/>
            </a:xfrm>
            <a:prstGeom prst="rect">
              <a:avLst/>
            </a:prstGeom>
          </p:spPr>
        </p:pic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C2B56E4B-6AFA-2F40-8F51-E2AB23816C37}"/>
                </a:ext>
              </a:extLst>
            </p:cNvPr>
            <p:cNvSpPr txBox="1"/>
            <p:nvPr/>
          </p:nvSpPr>
          <p:spPr>
            <a:xfrm>
              <a:off x="269066" y="4826028"/>
              <a:ext cx="2900824" cy="10283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de-DE" sz="1400" dirty="0"/>
                <a:t>Nach den Interventionen sinkt das Privatsphäre-Bewusstsein wieder auf das Niveau von vorher ab. </a:t>
              </a:r>
            </a:p>
          </p:txBody>
        </p: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C4122BFB-79F6-1F4D-A224-F859CBD0BA6F}"/>
              </a:ext>
            </a:extLst>
          </p:cNvPr>
          <p:cNvSpPr txBox="1"/>
          <p:nvPr/>
        </p:nvSpPr>
        <p:spPr>
          <a:xfrm>
            <a:off x="357021" y="5469804"/>
            <a:ext cx="280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Privatsphäre Bedenken? 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5B9D0211-E1EC-8D43-BCF5-F834BBDE8314}"/>
              </a:ext>
            </a:extLst>
          </p:cNvPr>
          <p:cNvSpPr txBox="1"/>
          <p:nvPr/>
        </p:nvSpPr>
        <p:spPr>
          <a:xfrm>
            <a:off x="2242834" y="5469804"/>
            <a:ext cx="28023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/>
              <a:t>Same same!</a:t>
            </a:r>
          </a:p>
        </p:txBody>
      </p:sp>
      <p:pic>
        <p:nvPicPr>
          <p:cNvPr id="30" name="Inhaltsplatzhalter 3">
            <a:extLst>
              <a:ext uri="{FF2B5EF4-FFF2-40B4-BE49-F238E27FC236}">
                <a16:creationId xmlns:a16="http://schemas.microsoft.com/office/drawing/2014/main" id="{5AD059B4-086D-EB47-8C37-E085F3B8A5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5862" y="1665373"/>
            <a:ext cx="6019331" cy="3524007"/>
          </a:xfrm>
          <a:prstGeom prst="rect">
            <a:avLst/>
          </a:prstGeom>
          <a:effectLst/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A428B73-1FBB-094E-B9EA-F00026EE22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29080" y="1674665"/>
            <a:ext cx="6019331" cy="35299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7902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968BDD-4C52-3A45-92F3-D2A037344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#Ergebnisse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A9A11245-9941-6F42-B5C6-207CE43BE20F}"/>
              </a:ext>
            </a:extLst>
          </p:cNvPr>
          <p:cNvGrpSpPr/>
          <p:nvPr/>
        </p:nvGrpSpPr>
        <p:grpSpPr>
          <a:xfrm>
            <a:off x="5583820" y="1687698"/>
            <a:ext cx="4308475" cy="1578955"/>
            <a:chOff x="293072" y="2772348"/>
            <a:chExt cx="4308475" cy="1578955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BC0C0C0B-C673-4647-B0EA-0389717BAEB7}"/>
                </a:ext>
              </a:extLst>
            </p:cNvPr>
            <p:cNvGrpSpPr/>
            <p:nvPr/>
          </p:nvGrpSpPr>
          <p:grpSpPr>
            <a:xfrm>
              <a:off x="293072" y="2772348"/>
              <a:ext cx="4308475" cy="1578955"/>
              <a:chOff x="5167072" y="2048608"/>
              <a:chExt cx="5524600" cy="2010382"/>
            </a:xfrm>
          </p:grpSpPr>
          <p:pic>
            <p:nvPicPr>
              <p:cNvPr id="7" name="Grafik 6" descr="Fernglas Silhouette">
                <a:extLst>
                  <a:ext uri="{FF2B5EF4-FFF2-40B4-BE49-F238E27FC236}">
                    <a16:creationId xmlns:a16="http://schemas.microsoft.com/office/drawing/2014/main" id="{A5A04F69-326B-FC4C-B272-25271D6B6D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67072" y="2048608"/>
                <a:ext cx="1095982" cy="1095982"/>
              </a:xfrm>
              <a:prstGeom prst="rect">
                <a:avLst/>
              </a:prstGeom>
            </p:spPr>
          </p:pic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0AFD4E6A-A1AD-C943-BBC4-10436D6FC955}"/>
                  </a:ext>
                </a:extLst>
              </p:cNvPr>
              <p:cNvSpPr txBox="1"/>
              <p:nvPr/>
            </p:nvSpPr>
            <p:spPr>
              <a:xfrm>
                <a:off x="7238058" y="2447963"/>
                <a:ext cx="3453614" cy="3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Privatsphäre-Verhalten</a:t>
                </a:r>
                <a:endParaRPr lang="de-DE" dirty="0"/>
              </a:p>
            </p:txBody>
          </p:sp>
          <p:sp>
            <p:nvSpPr>
              <p:cNvPr id="9" name="Pfeil nach rechts 8">
                <a:extLst>
                  <a:ext uri="{FF2B5EF4-FFF2-40B4-BE49-F238E27FC236}">
                    <a16:creationId xmlns:a16="http://schemas.microsoft.com/office/drawing/2014/main" id="{EF5E5D2B-5065-C740-AEB8-DC3E8A26A9F7}"/>
                  </a:ext>
                </a:extLst>
              </p:cNvPr>
              <p:cNvSpPr/>
              <p:nvPr/>
            </p:nvSpPr>
            <p:spPr>
              <a:xfrm>
                <a:off x="6330462" y="2450969"/>
                <a:ext cx="907596" cy="36091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0" name="Grafik 9" descr="Informationen Silhouette">
                <a:extLst>
                  <a:ext uri="{FF2B5EF4-FFF2-40B4-BE49-F238E27FC236}">
                    <a16:creationId xmlns:a16="http://schemas.microsoft.com/office/drawing/2014/main" id="{05220315-6814-7D49-8254-097FF7CEFE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62543" y="314459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1" name="Textfeld 10">
                <a:extLst>
                  <a:ext uri="{FF2B5EF4-FFF2-40B4-BE49-F238E27FC236}">
                    <a16:creationId xmlns:a16="http://schemas.microsoft.com/office/drawing/2014/main" id="{35D9B80F-64C1-B447-BCC7-8357030BFAFA}"/>
                  </a:ext>
                </a:extLst>
              </p:cNvPr>
              <p:cNvSpPr txBox="1"/>
              <p:nvPr/>
            </p:nvSpPr>
            <p:spPr>
              <a:xfrm>
                <a:off x="7238058" y="3440145"/>
                <a:ext cx="3453614" cy="3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Privatsphäre-Verhalten</a:t>
                </a:r>
                <a:endParaRPr lang="de-DE" dirty="0"/>
              </a:p>
            </p:txBody>
          </p:sp>
        </p:grpSp>
        <p:sp>
          <p:nvSpPr>
            <p:cNvPr id="6" name="Pfeil nach rechts 5">
              <a:extLst>
                <a:ext uri="{FF2B5EF4-FFF2-40B4-BE49-F238E27FC236}">
                  <a16:creationId xmlns:a16="http://schemas.microsoft.com/office/drawing/2014/main" id="{5B097AD8-7D2E-CA4F-AE24-7EFDC7D3BE99}"/>
                </a:ext>
              </a:extLst>
            </p:cNvPr>
            <p:cNvSpPr/>
            <p:nvPr/>
          </p:nvSpPr>
          <p:spPr>
            <a:xfrm>
              <a:off x="1200366" y="3875796"/>
              <a:ext cx="707808" cy="28346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D0FC7FDD-4792-7445-ACCB-9A2F6E67DCC2}"/>
              </a:ext>
            </a:extLst>
          </p:cNvPr>
          <p:cNvGrpSpPr/>
          <p:nvPr/>
        </p:nvGrpSpPr>
        <p:grpSpPr>
          <a:xfrm>
            <a:off x="771378" y="1687698"/>
            <a:ext cx="4308475" cy="1578955"/>
            <a:chOff x="293072" y="2772348"/>
            <a:chExt cx="4308475" cy="1578955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F2786128-7666-9B43-B0B0-13E08708A925}"/>
                </a:ext>
              </a:extLst>
            </p:cNvPr>
            <p:cNvGrpSpPr/>
            <p:nvPr/>
          </p:nvGrpSpPr>
          <p:grpSpPr>
            <a:xfrm>
              <a:off x="293072" y="2772348"/>
              <a:ext cx="4308475" cy="1578955"/>
              <a:chOff x="5167072" y="2048608"/>
              <a:chExt cx="5524600" cy="2010382"/>
            </a:xfrm>
          </p:grpSpPr>
          <p:pic>
            <p:nvPicPr>
              <p:cNvPr id="15" name="Grafik 14" descr="Fernglas Silhouette">
                <a:extLst>
                  <a:ext uri="{FF2B5EF4-FFF2-40B4-BE49-F238E27FC236}">
                    <a16:creationId xmlns:a16="http://schemas.microsoft.com/office/drawing/2014/main" id="{B69F2A45-45BD-8A4E-B023-1C3E4B118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5167072" y="2048608"/>
                <a:ext cx="1095982" cy="1095982"/>
              </a:xfrm>
              <a:prstGeom prst="rect">
                <a:avLst/>
              </a:prstGeom>
            </p:spPr>
          </p:pic>
          <p:sp>
            <p:nvSpPr>
              <p:cNvPr id="16" name="Textfeld 15">
                <a:extLst>
                  <a:ext uri="{FF2B5EF4-FFF2-40B4-BE49-F238E27FC236}">
                    <a16:creationId xmlns:a16="http://schemas.microsoft.com/office/drawing/2014/main" id="{DFFFA697-334A-8540-ADA4-B88525891F68}"/>
                  </a:ext>
                </a:extLst>
              </p:cNvPr>
              <p:cNvSpPr txBox="1"/>
              <p:nvPr/>
            </p:nvSpPr>
            <p:spPr>
              <a:xfrm>
                <a:off x="7238058" y="2447963"/>
                <a:ext cx="3453614" cy="3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Privatsphäre-Intention</a:t>
                </a:r>
                <a:endParaRPr lang="de-DE" dirty="0"/>
              </a:p>
            </p:txBody>
          </p:sp>
          <p:sp>
            <p:nvSpPr>
              <p:cNvPr id="17" name="Pfeil nach rechts 16">
                <a:extLst>
                  <a:ext uri="{FF2B5EF4-FFF2-40B4-BE49-F238E27FC236}">
                    <a16:creationId xmlns:a16="http://schemas.microsoft.com/office/drawing/2014/main" id="{35CEAF8F-9F8F-484C-9CEE-4B2B7558432B}"/>
                  </a:ext>
                </a:extLst>
              </p:cNvPr>
              <p:cNvSpPr/>
              <p:nvPr/>
            </p:nvSpPr>
            <p:spPr>
              <a:xfrm>
                <a:off x="6330462" y="2450969"/>
                <a:ext cx="907596" cy="360918"/>
              </a:xfrm>
              <a:prstGeom prst="rightArrow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18" name="Grafik 17" descr="Informationen Silhouette">
                <a:extLst>
                  <a:ext uri="{FF2B5EF4-FFF2-40B4-BE49-F238E27FC236}">
                    <a16:creationId xmlns:a16="http://schemas.microsoft.com/office/drawing/2014/main" id="{F70F668A-D6B9-4E47-B7E0-5D3FFE7ACF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262543" y="3144590"/>
                <a:ext cx="914400" cy="914400"/>
              </a:xfrm>
              <a:prstGeom prst="rect">
                <a:avLst/>
              </a:prstGeom>
            </p:spPr>
          </p:pic>
          <p:sp>
            <p:nvSpPr>
              <p:cNvPr id="19" name="Textfeld 18">
                <a:extLst>
                  <a:ext uri="{FF2B5EF4-FFF2-40B4-BE49-F238E27FC236}">
                    <a16:creationId xmlns:a16="http://schemas.microsoft.com/office/drawing/2014/main" id="{EEBEC732-FDFC-D74B-B542-8E013170426D}"/>
                  </a:ext>
                </a:extLst>
              </p:cNvPr>
              <p:cNvSpPr txBox="1"/>
              <p:nvPr/>
            </p:nvSpPr>
            <p:spPr>
              <a:xfrm>
                <a:off x="7238058" y="3440145"/>
                <a:ext cx="3453614" cy="3918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Privatsphäre-Intention</a:t>
                </a:r>
                <a:endParaRPr lang="de-DE" dirty="0"/>
              </a:p>
            </p:txBody>
          </p:sp>
        </p:grpSp>
        <p:sp>
          <p:nvSpPr>
            <p:cNvPr id="14" name="Pfeil nach rechts 13">
              <a:extLst>
                <a:ext uri="{FF2B5EF4-FFF2-40B4-BE49-F238E27FC236}">
                  <a16:creationId xmlns:a16="http://schemas.microsoft.com/office/drawing/2014/main" id="{023FC9C2-3EE6-E74C-B566-B7BFAB24C7D8}"/>
                </a:ext>
              </a:extLst>
            </p:cNvPr>
            <p:cNvSpPr/>
            <p:nvPr/>
          </p:nvSpPr>
          <p:spPr>
            <a:xfrm>
              <a:off x="1200366" y="3875796"/>
              <a:ext cx="707808" cy="283465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92F6A4E3-E77C-304B-A457-35B28027596F}"/>
              </a:ext>
            </a:extLst>
          </p:cNvPr>
          <p:cNvSpPr txBox="1"/>
          <p:nvPr/>
        </p:nvSpPr>
        <p:spPr>
          <a:xfrm>
            <a:off x="845833" y="4172953"/>
            <a:ext cx="5450606" cy="7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dirty="0"/>
              <a:t>Nach den Interventionen sinken die Privatsphäre-Intention und das Privatsphäre-Verhalten nicht wieder auf das Niveau von vorher ab!</a:t>
            </a:r>
          </a:p>
        </p:txBody>
      </p:sp>
      <p:pic>
        <p:nvPicPr>
          <p:cNvPr id="24" name="Grafik 23" descr="Stoppuhr 66% mit einfarbiger Füllung">
            <a:extLst>
              <a:ext uri="{FF2B5EF4-FFF2-40B4-BE49-F238E27FC236}">
                <a16:creationId xmlns:a16="http://schemas.microsoft.com/office/drawing/2014/main" id="{677C2306-5B1B-5A48-9EA5-4082F8DD35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77990" y="4229629"/>
            <a:ext cx="638165" cy="638165"/>
          </a:xfrm>
          <a:prstGeom prst="rect">
            <a:avLst/>
          </a:prstGeom>
        </p:spPr>
      </p:pic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E3944DE8-0CF5-F746-8E0E-DD6D332CF004}"/>
              </a:ext>
            </a:extLst>
          </p:cNvPr>
          <p:cNvGrpSpPr/>
          <p:nvPr/>
        </p:nvGrpSpPr>
        <p:grpSpPr>
          <a:xfrm>
            <a:off x="5949051" y="4213075"/>
            <a:ext cx="638164" cy="654719"/>
            <a:chOff x="5800381" y="4213075"/>
            <a:chExt cx="638164" cy="654719"/>
          </a:xfrm>
        </p:grpSpPr>
        <p:pic>
          <p:nvPicPr>
            <p:cNvPr id="26" name="Grafik 25" descr="Stoppuhr mit einfarbiger Füllung">
              <a:extLst>
                <a:ext uri="{FF2B5EF4-FFF2-40B4-BE49-F238E27FC236}">
                  <a16:creationId xmlns:a16="http://schemas.microsoft.com/office/drawing/2014/main" id="{A71AC70D-3DC5-544C-9563-F8BDA9FC42E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00381" y="4213075"/>
              <a:ext cx="638164" cy="638164"/>
            </a:xfrm>
            <a:prstGeom prst="rect">
              <a:avLst/>
            </a:prstGeom>
          </p:spPr>
        </p:pic>
        <p:cxnSp>
          <p:nvCxnSpPr>
            <p:cNvPr id="28" name="Gerade Verbindung 27">
              <a:extLst>
                <a:ext uri="{FF2B5EF4-FFF2-40B4-BE49-F238E27FC236}">
                  <a16:creationId xmlns:a16="http://schemas.microsoft.com/office/drawing/2014/main" id="{D5097BC8-2E99-1F4B-A117-BE340DDF7B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33959" y="4246183"/>
              <a:ext cx="571008" cy="62161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 Verbindung 32">
              <a:extLst>
                <a:ext uri="{FF2B5EF4-FFF2-40B4-BE49-F238E27FC236}">
                  <a16:creationId xmlns:a16="http://schemas.microsoft.com/office/drawing/2014/main" id="{400E23DC-8F73-334F-99BF-BA1560D8EE7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800382" y="4309519"/>
              <a:ext cx="638163" cy="54172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7681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8C9314-C881-4445-B531-DAFE0D47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de-DE" dirty="0" err="1"/>
              <a:t>Sowhat</a:t>
            </a:r>
            <a:r>
              <a:rPr lang="de-DE" dirty="0"/>
              <a:t>?</a:t>
            </a:r>
          </a:p>
        </p:txBody>
      </p:sp>
      <p:graphicFrame>
        <p:nvGraphicFramePr>
          <p:cNvPr id="6" name="Tabelle 6">
            <a:extLst>
              <a:ext uri="{FF2B5EF4-FFF2-40B4-BE49-F238E27FC236}">
                <a16:creationId xmlns:a16="http://schemas.microsoft.com/office/drawing/2014/main" id="{414CACF8-D4AA-8745-A251-5560ACDB6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277048"/>
              </p:ext>
            </p:extLst>
          </p:nvPr>
        </p:nvGraphicFramePr>
        <p:xfrm>
          <a:off x="838200" y="1628130"/>
          <a:ext cx="5257800" cy="426116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14450">
                  <a:extLst>
                    <a:ext uri="{9D8B030D-6E8A-4147-A177-3AD203B41FA5}">
                      <a16:colId xmlns:a16="http://schemas.microsoft.com/office/drawing/2014/main" val="287632882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428312496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2662110044"/>
                    </a:ext>
                  </a:extLst>
                </a:gridCol>
                <a:gridCol w="1314450">
                  <a:extLst>
                    <a:ext uri="{9D8B030D-6E8A-4147-A177-3AD203B41FA5}">
                      <a16:colId xmlns:a16="http://schemas.microsoft.com/office/drawing/2014/main" val="810683387"/>
                    </a:ext>
                  </a:extLst>
                </a:gridCol>
              </a:tblGrid>
              <a:tr h="1065292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Privatsphäre-Bewusstsein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467722"/>
                  </a:ext>
                </a:extLst>
              </a:tr>
              <a:tr h="1065292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Privatsphäre-Bedenken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424199"/>
                  </a:ext>
                </a:extLst>
              </a:tr>
              <a:tr h="1065292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Privatsphäre-Intention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7994471"/>
                  </a:ext>
                </a:extLst>
              </a:tr>
              <a:tr h="1065292">
                <a:tc>
                  <a:txBody>
                    <a:bodyPr/>
                    <a:lstStyle/>
                    <a:p>
                      <a:r>
                        <a:rPr lang="de-DE" sz="1600" b="0" dirty="0">
                          <a:solidFill>
                            <a:schemeClr val="tx1"/>
                          </a:solidFill>
                        </a:rPr>
                        <a:t>Privatsphäre-Verhalten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52756"/>
                  </a:ext>
                </a:extLst>
              </a:tr>
            </a:tbl>
          </a:graphicData>
        </a:graphic>
      </p:graphicFrame>
      <p:pic>
        <p:nvPicPr>
          <p:cNvPr id="7" name="Grafik 6" descr="Informationen Silhouette">
            <a:extLst>
              <a:ext uri="{FF2B5EF4-FFF2-40B4-BE49-F238E27FC236}">
                <a16:creationId xmlns:a16="http://schemas.microsoft.com/office/drawing/2014/main" id="{E90CD957-BD32-7A4E-A5E4-0EE32184B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9319" y="1690688"/>
            <a:ext cx="914400" cy="914400"/>
          </a:xfrm>
          <a:prstGeom prst="rect">
            <a:avLst/>
          </a:prstGeom>
        </p:spPr>
      </p:pic>
      <p:pic>
        <p:nvPicPr>
          <p:cNvPr id="10" name="Inhaltsplatzhalter 4" descr="Fernglas Silhouette">
            <a:extLst>
              <a:ext uri="{FF2B5EF4-FFF2-40B4-BE49-F238E27FC236}">
                <a16:creationId xmlns:a16="http://schemas.microsoft.com/office/drawing/2014/main" id="{F6A0D207-449E-B84D-9B21-887C7AABE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9269" y="1690688"/>
            <a:ext cx="914400" cy="914400"/>
          </a:xfrm>
          <a:prstGeom prst="rect">
            <a:avLst/>
          </a:prstGeom>
        </p:spPr>
      </p:pic>
      <p:pic>
        <p:nvPicPr>
          <p:cNvPr id="11" name="Grafik 10" descr="Informationen Silhouette">
            <a:extLst>
              <a:ext uri="{FF2B5EF4-FFF2-40B4-BE49-F238E27FC236}">
                <a16:creationId xmlns:a16="http://schemas.microsoft.com/office/drawing/2014/main" id="{21A9473E-1F82-A148-87D8-AE0044CEF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648" y="2757488"/>
            <a:ext cx="914400" cy="914400"/>
          </a:xfrm>
          <a:prstGeom prst="rect">
            <a:avLst/>
          </a:prstGeom>
        </p:spPr>
      </p:pic>
      <p:pic>
        <p:nvPicPr>
          <p:cNvPr id="12" name="Grafik 11" descr="Informationen Silhouette">
            <a:extLst>
              <a:ext uri="{FF2B5EF4-FFF2-40B4-BE49-F238E27FC236}">
                <a16:creationId xmlns:a16="http://schemas.microsoft.com/office/drawing/2014/main" id="{CB57E47B-BB02-2849-AC66-5BCE626C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69319" y="3882054"/>
            <a:ext cx="914400" cy="914400"/>
          </a:xfrm>
          <a:prstGeom prst="rect">
            <a:avLst/>
          </a:prstGeom>
        </p:spPr>
      </p:pic>
      <p:pic>
        <p:nvPicPr>
          <p:cNvPr id="13" name="Inhaltsplatzhalter 4" descr="Fernglas Silhouette">
            <a:extLst>
              <a:ext uri="{FF2B5EF4-FFF2-40B4-BE49-F238E27FC236}">
                <a16:creationId xmlns:a16="http://schemas.microsoft.com/office/drawing/2014/main" id="{77CD5380-27E3-0442-9311-1506DCA3D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9269" y="2757488"/>
            <a:ext cx="914400" cy="914400"/>
          </a:xfrm>
          <a:prstGeom prst="rect">
            <a:avLst/>
          </a:prstGeom>
        </p:spPr>
      </p:pic>
      <p:pic>
        <p:nvPicPr>
          <p:cNvPr id="14" name="Inhaltsplatzhalter 4" descr="Fernglas Silhouette">
            <a:extLst>
              <a:ext uri="{FF2B5EF4-FFF2-40B4-BE49-F238E27FC236}">
                <a16:creationId xmlns:a16="http://schemas.microsoft.com/office/drawing/2014/main" id="{DD8D7200-A4AB-1149-BDE5-809067A6B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59269" y="3882054"/>
            <a:ext cx="914400" cy="914400"/>
          </a:xfrm>
          <a:prstGeom prst="rect">
            <a:avLst/>
          </a:prstGeom>
        </p:spPr>
      </p:pic>
      <p:pic>
        <p:nvPicPr>
          <p:cNvPr id="15" name="Inhaltsplatzhalter 4" descr="Fernglas Silhouette">
            <a:extLst>
              <a:ext uri="{FF2B5EF4-FFF2-40B4-BE49-F238E27FC236}">
                <a16:creationId xmlns:a16="http://schemas.microsoft.com/office/drawing/2014/main" id="{604A967A-004E-FB48-98A8-5F71B01EE2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47805" y="4906363"/>
            <a:ext cx="914400" cy="914400"/>
          </a:xfrm>
          <a:prstGeom prst="rect">
            <a:avLst/>
          </a:prstGeom>
        </p:spPr>
      </p:pic>
      <p:pic>
        <p:nvPicPr>
          <p:cNvPr id="16" name="Grafik 15" descr="Informationen Silhouette">
            <a:extLst>
              <a:ext uri="{FF2B5EF4-FFF2-40B4-BE49-F238E27FC236}">
                <a16:creationId xmlns:a16="http://schemas.microsoft.com/office/drawing/2014/main" id="{ABFECCA6-7F24-AA46-A35F-FC53B2BE3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76648" y="4893635"/>
            <a:ext cx="914400" cy="914400"/>
          </a:xfrm>
          <a:prstGeom prst="rect">
            <a:avLst/>
          </a:prstGeom>
        </p:spPr>
      </p:pic>
      <p:pic>
        <p:nvPicPr>
          <p:cNvPr id="17" name="Grafik 16" descr="Stoppuhr 66% mit einfarbiger Füllung">
            <a:extLst>
              <a:ext uri="{FF2B5EF4-FFF2-40B4-BE49-F238E27FC236}">
                <a16:creationId xmlns:a16="http://schemas.microsoft.com/office/drawing/2014/main" id="{4B35DCBA-BAC5-4446-A285-B2D0EB9DBA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9369" y="3795713"/>
            <a:ext cx="914400" cy="914400"/>
          </a:xfrm>
          <a:prstGeom prst="rect">
            <a:avLst/>
          </a:prstGeom>
        </p:spPr>
      </p:pic>
      <p:pic>
        <p:nvPicPr>
          <p:cNvPr id="25" name="Grafik 24" descr="Stoppuhr mit einfarbiger Füllung">
            <a:extLst>
              <a:ext uri="{FF2B5EF4-FFF2-40B4-BE49-F238E27FC236}">
                <a16:creationId xmlns:a16="http://schemas.microsoft.com/office/drawing/2014/main" id="{41C3C5DB-F33D-A546-B5F0-DC5553B0CE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9369" y="1690688"/>
            <a:ext cx="914400" cy="914400"/>
          </a:xfrm>
          <a:prstGeom prst="rect">
            <a:avLst/>
          </a:prstGeom>
        </p:spPr>
      </p:pic>
      <p:pic>
        <p:nvPicPr>
          <p:cNvPr id="26" name="Grafik 25" descr="Stoppuhr mit einfarbiger Füllung">
            <a:extLst>
              <a:ext uri="{FF2B5EF4-FFF2-40B4-BE49-F238E27FC236}">
                <a16:creationId xmlns:a16="http://schemas.microsoft.com/office/drawing/2014/main" id="{89A2AFE6-A5E2-914D-B3A9-B71DE1AAC6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79369" y="2757488"/>
            <a:ext cx="914400" cy="914400"/>
          </a:xfrm>
          <a:prstGeom prst="rect">
            <a:avLst/>
          </a:prstGeom>
        </p:spPr>
      </p:pic>
      <p:pic>
        <p:nvPicPr>
          <p:cNvPr id="27" name="Grafik 26" descr="Stoppuhr 66% mit einfarbiger Füllung">
            <a:extLst>
              <a:ext uri="{FF2B5EF4-FFF2-40B4-BE49-F238E27FC236}">
                <a16:creationId xmlns:a16="http://schemas.microsoft.com/office/drawing/2014/main" id="{070E0FAE-43AC-424C-85B6-329B546AB6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79369" y="4918831"/>
            <a:ext cx="914400" cy="9144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F43057CD-C150-D842-8125-8E7F14F8FD14}"/>
              </a:ext>
            </a:extLst>
          </p:cNvPr>
          <p:cNvSpPr txBox="1"/>
          <p:nvPr/>
        </p:nvSpPr>
        <p:spPr>
          <a:xfrm>
            <a:off x="7107103" y="1464279"/>
            <a:ext cx="3235569" cy="264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400" dirty="0"/>
              <a:t>Ein Training das beide Interventionen vereint könnte sinnvoll sein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400" dirty="0"/>
              <a:t>Privatsphäre-Bewusstsein und Privatsphäre-Bedenken als situative Variable beurteilen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sz="1400" dirty="0"/>
              <a:t>Weiter forschen, um noch mehr Trainings zu entwickeln und die Effektivität zu erhöhen!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179BFFAC-A616-F946-B9F3-B264D4103BCD}"/>
              </a:ext>
            </a:extLst>
          </p:cNvPr>
          <p:cNvGrpSpPr/>
          <p:nvPr/>
        </p:nvGrpSpPr>
        <p:grpSpPr>
          <a:xfrm>
            <a:off x="7112698" y="4853603"/>
            <a:ext cx="2391508" cy="914400"/>
            <a:chOff x="7112698" y="4853603"/>
            <a:chExt cx="2391508" cy="914400"/>
          </a:xfrm>
        </p:grpSpPr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2CC089C8-8D54-DA4F-87B9-8EEBF41D2F56}"/>
                </a:ext>
              </a:extLst>
            </p:cNvPr>
            <p:cNvSpPr txBox="1"/>
            <p:nvPr/>
          </p:nvSpPr>
          <p:spPr>
            <a:xfrm>
              <a:off x="7112698" y="4987638"/>
              <a:ext cx="19343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3600" dirty="0"/>
                <a:t>Danke!</a:t>
              </a:r>
            </a:p>
          </p:txBody>
        </p:sp>
        <p:pic>
          <p:nvPicPr>
            <p:cNvPr id="33" name="Grafik 32" descr="Kommentar Herz Silhouette">
              <a:extLst>
                <a:ext uri="{FF2B5EF4-FFF2-40B4-BE49-F238E27FC236}">
                  <a16:creationId xmlns:a16="http://schemas.microsoft.com/office/drawing/2014/main" id="{F1C8E237-9C1C-D040-937A-4664F2ED1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89806" y="4853603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757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58A6E1-0AB4-F04A-BC40-6FD5B2CB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</a:t>
            </a:r>
            <a:r>
              <a:rPr lang="de-DE" dirty="0" err="1"/>
              <a:t>Litertaur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C9E8A83-2A92-D647-92F0-74820C40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477019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de-DE" sz="3200" dirty="0"/>
              <a:t>Ajzen, I. (1991). The </a:t>
            </a:r>
            <a:r>
              <a:rPr lang="de-DE" sz="3200" dirty="0" err="1"/>
              <a:t>theory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planned</a:t>
            </a:r>
            <a:r>
              <a:rPr lang="de-DE" sz="3200" dirty="0"/>
              <a:t> </a:t>
            </a:r>
            <a:r>
              <a:rPr lang="de-DE" sz="3200" dirty="0" err="1"/>
              <a:t>behavior</a:t>
            </a:r>
            <a:r>
              <a:rPr lang="de-DE" sz="3200" dirty="0"/>
              <a:t>. </a:t>
            </a:r>
            <a:r>
              <a:rPr lang="de-DE" sz="3200" i="1" dirty="0" err="1"/>
              <a:t>Organizational</a:t>
            </a:r>
            <a:r>
              <a:rPr lang="de-DE" sz="3200" i="1" dirty="0"/>
              <a:t> </a:t>
            </a:r>
            <a:r>
              <a:rPr lang="de-DE" sz="3200" i="1" dirty="0" err="1"/>
              <a:t>Behavior</a:t>
            </a:r>
            <a:r>
              <a:rPr lang="de-DE" sz="3200" i="1" dirty="0"/>
              <a:t> </a:t>
            </a:r>
            <a:r>
              <a:rPr lang="de-DE" sz="3200" i="1" dirty="0" err="1"/>
              <a:t>and</a:t>
            </a:r>
            <a:r>
              <a:rPr lang="de-DE" sz="3200" i="1" dirty="0"/>
              <a:t> Human </a:t>
            </a:r>
            <a:r>
              <a:rPr lang="de-DE" sz="3200" i="1" dirty="0" err="1"/>
              <a:t>Decision</a:t>
            </a:r>
            <a:r>
              <a:rPr lang="de-DE" sz="3200" i="1" dirty="0"/>
              <a:t> </a:t>
            </a:r>
            <a:r>
              <a:rPr lang="de-DE" sz="3200" i="1" dirty="0" err="1"/>
              <a:t>Processes</a:t>
            </a:r>
            <a:r>
              <a:rPr lang="de-DE" sz="3200" dirty="0"/>
              <a:t>, </a:t>
            </a:r>
            <a:r>
              <a:rPr lang="de-DE" sz="3200" i="1" dirty="0"/>
              <a:t>50</a:t>
            </a:r>
            <a:r>
              <a:rPr lang="de-DE" sz="3200" dirty="0"/>
              <a:t>(2), 179–211. </a:t>
            </a:r>
            <a:br>
              <a:rPr lang="de-DE" sz="3200" dirty="0"/>
            </a:br>
            <a:r>
              <a:rPr lang="de-DE" sz="3200" dirty="0"/>
              <a:t>	https://</a:t>
            </a:r>
            <a:r>
              <a:rPr lang="de-DE" sz="3200" dirty="0" err="1"/>
              <a:t>doi.org</a:t>
            </a:r>
            <a:r>
              <a:rPr lang="de-DE" sz="3200" dirty="0"/>
              <a:t>/10.1016/0749- 5978(91)90020-T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/>
              <a:t>Barth, S., &amp; de Jong, M. D. T. (2017). The </a:t>
            </a:r>
            <a:r>
              <a:rPr lang="de-DE" sz="3200" dirty="0" err="1"/>
              <a:t>privacy</a:t>
            </a:r>
            <a:r>
              <a:rPr lang="de-DE" sz="3200" dirty="0"/>
              <a:t> paradox – </a:t>
            </a:r>
            <a:r>
              <a:rPr lang="de-DE" sz="3200" dirty="0" err="1"/>
              <a:t>Investigating</a:t>
            </a:r>
            <a:r>
              <a:rPr lang="de-DE" sz="3200" dirty="0"/>
              <a:t> </a:t>
            </a:r>
            <a:r>
              <a:rPr lang="de-DE" sz="3200" dirty="0" err="1"/>
              <a:t>discrepancies</a:t>
            </a:r>
            <a:r>
              <a:rPr lang="de-DE" sz="3200" dirty="0"/>
              <a:t> </a:t>
            </a:r>
            <a:r>
              <a:rPr lang="de-DE" sz="3200" dirty="0" err="1"/>
              <a:t>between</a:t>
            </a:r>
            <a:r>
              <a:rPr lang="de-DE" sz="3200" dirty="0"/>
              <a:t> </a:t>
            </a:r>
            <a:r>
              <a:rPr lang="de-DE" sz="3200" dirty="0" err="1"/>
              <a:t>expressed</a:t>
            </a:r>
            <a:r>
              <a:rPr lang="de-DE" sz="3200" dirty="0"/>
              <a:t> </a:t>
            </a:r>
            <a:r>
              <a:rPr lang="de-DE" sz="3200" dirty="0" err="1"/>
              <a:t>privacy</a:t>
            </a:r>
            <a:r>
              <a:rPr lang="de-DE" sz="3200" dirty="0"/>
              <a:t> </a:t>
            </a:r>
            <a:r>
              <a:rPr lang="de-DE" sz="3200" dirty="0" err="1"/>
              <a:t>concerns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actual</a:t>
            </a:r>
            <a:r>
              <a:rPr lang="de-DE" sz="3200" dirty="0"/>
              <a:t> online </a:t>
            </a:r>
            <a:r>
              <a:rPr lang="de-DE" sz="3200" dirty="0" err="1"/>
              <a:t>behavior</a:t>
            </a:r>
            <a:r>
              <a:rPr lang="de-DE" sz="3200" dirty="0"/>
              <a:t> – A </a:t>
            </a:r>
            <a:r>
              <a:rPr lang="de-DE" sz="3200" dirty="0" err="1"/>
              <a:t>systematic</a:t>
            </a:r>
            <a:r>
              <a:rPr lang="de-DE" sz="3200" dirty="0"/>
              <a:t> </a:t>
            </a:r>
            <a:r>
              <a:rPr lang="de-DE" sz="3200" dirty="0" err="1"/>
              <a:t>literature</a:t>
            </a:r>
            <a:r>
              <a:rPr lang="de-DE" sz="3200" dirty="0"/>
              <a:t> </a:t>
            </a:r>
            <a:r>
              <a:rPr lang="de-DE" sz="3200" dirty="0" err="1"/>
              <a:t>review</a:t>
            </a:r>
            <a:r>
              <a:rPr lang="de-DE" sz="3200" dirty="0"/>
              <a:t>. </a:t>
            </a:r>
            <a:r>
              <a:rPr lang="de-DE" sz="3200" i="1" dirty="0" err="1"/>
              <a:t>Telematics</a:t>
            </a:r>
            <a:r>
              <a:rPr lang="de-DE" sz="3200" i="1" dirty="0"/>
              <a:t> </a:t>
            </a:r>
            <a:r>
              <a:rPr lang="de-DE" sz="3200" i="1" dirty="0" err="1"/>
              <a:t>and</a:t>
            </a:r>
            <a:r>
              <a:rPr lang="de-DE" sz="3200" i="1" dirty="0"/>
              <a:t> </a:t>
            </a:r>
            <a:r>
              <a:rPr lang="de-DE" sz="3200" i="1" dirty="0" err="1"/>
              <a:t>Informatics</a:t>
            </a:r>
            <a:r>
              <a:rPr lang="de-DE" sz="3200" dirty="0"/>
              <a:t>, </a:t>
            </a:r>
            <a:r>
              <a:rPr lang="de-DE" sz="3200" i="1" dirty="0"/>
              <a:t>34</a:t>
            </a:r>
            <a:r>
              <a:rPr lang="de-DE" sz="3200" dirty="0"/>
              <a:t>(7), 1038–1058. 	https://</a:t>
            </a:r>
            <a:r>
              <a:rPr lang="de-DE" sz="3200" dirty="0" err="1"/>
              <a:t>doi.org</a:t>
            </a:r>
            <a:r>
              <a:rPr lang="de-DE" sz="3200" dirty="0"/>
              <a:t>/10.1016/j.tele.2017.04.013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/>
              <a:t>Blank, G., </a:t>
            </a:r>
            <a:r>
              <a:rPr lang="de-DE" sz="3200" dirty="0" err="1"/>
              <a:t>Bolsover</a:t>
            </a:r>
            <a:r>
              <a:rPr lang="de-DE" sz="3200" dirty="0"/>
              <a:t>, G., &amp; Dubois, E. (2014, August 16-19). A </a:t>
            </a:r>
            <a:r>
              <a:rPr lang="de-DE" sz="3200" dirty="0" err="1"/>
              <a:t>new</a:t>
            </a:r>
            <a:r>
              <a:rPr lang="de-DE" sz="3200" dirty="0"/>
              <a:t> </a:t>
            </a:r>
            <a:r>
              <a:rPr lang="de-DE" sz="3200" dirty="0" err="1"/>
              <a:t>privacy</a:t>
            </a:r>
            <a:r>
              <a:rPr lang="de-DE" sz="3200" dirty="0"/>
              <a:t> paradox: Young </a:t>
            </a:r>
            <a:r>
              <a:rPr lang="de-DE" sz="3200" dirty="0" err="1"/>
              <a:t>people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privacy</a:t>
            </a:r>
            <a:r>
              <a:rPr lang="de-DE" sz="3200" dirty="0"/>
              <a:t> on </a:t>
            </a:r>
            <a:r>
              <a:rPr lang="de-DE" sz="3200" dirty="0" err="1"/>
              <a:t>social</a:t>
            </a:r>
            <a:r>
              <a:rPr lang="de-DE" sz="3200" dirty="0"/>
              <a:t> </a:t>
            </a:r>
            <a:r>
              <a:rPr lang="de-DE" sz="3200" dirty="0" err="1"/>
              <a:t>network</a:t>
            </a:r>
            <a:r>
              <a:rPr lang="de-DE" sz="3200" dirty="0"/>
              <a:t> </a:t>
            </a:r>
            <a:r>
              <a:rPr lang="de-DE" sz="3200" dirty="0" err="1"/>
              <a:t>sites</a:t>
            </a:r>
            <a:r>
              <a:rPr lang="de-DE" sz="3200" dirty="0"/>
              <a:t>. </a:t>
            </a:r>
            <a:r>
              <a:rPr lang="de-DE" sz="3200" i="1" dirty="0"/>
              <a:t>Annual Meeting </a:t>
            </a:r>
            <a:r>
              <a:rPr lang="de-DE" sz="3200" i="1" dirty="0" err="1"/>
              <a:t>of</a:t>
            </a:r>
            <a:r>
              <a:rPr lang="de-DE" sz="3200" i="1" dirty="0"/>
              <a:t> </a:t>
            </a:r>
            <a:r>
              <a:rPr lang="de-DE" sz="3200" i="1" dirty="0" err="1"/>
              <a:t>the</a:t>
            </a:r>
            <a:r>
              <a:rPr lang="de-DE" sz="3200" i="1" dirty="0"/>
              <a:t> American </a:t>
            </a:r>
            <a:r>
              <a:rPr lang="de-DE" sz="3200" i="1" dirty="0" err="1"/>
              <a:t>Sociological</a:t>
            </a:r>
            <a:r>
              <a:rPr lang="de-DE" sz="3200" i="1" dirty="0"/>
              <a:t> </a:t>
            </a:r>
            <a:r>
              <a:rPr lang="de-DE" sz="3200" i="1" dirty="0" err="1"/>
              <a:t>Association</a:t>
            </a:r>
            <a:r>
              <a:rPr lang="de-DE" sz="3200" dirty="0"/>
              <a:t>, San Francisco, USA. 	https://</a:t>
            </a:r>
            <a:r>
              <a:rPr lang="de-DE" sz="3200" dirty="0" err="1"/>
              <a:t>doi.org</a:t>
            </a:r>
            <a:r>
              <a:rPr lang="de-DE" sz="3200" dirty="0"/>
              <a:t>/10.2139/ssrn.2479938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/>
              <a:t>Bundesamt </a:t>
            </a:r>
            <a:r>
              <a:rPr lang="de-DE" sz="3200" dirty="0" err="1"/>
              <a:t>für</a:t>
            </a:r>
            <a:r>
              <a:rPr lang="de-DE" sz="3200" dirty="0"/>
              <a:t> Sicherheit in der Informationstechnik. (2020, </a:t>
            </a:r>
            <a:r>
              <a:rPr lang="de-DE" sz="3200" dirty="0" err="1"/>
              <a:t>März</a:t>
            </a:r>
            <a:r>
              <a:rPr lang="de-DE" sz="3200" dirty="0"/>
              <a:t>). Soziale Netzwerke - Sicherheitsrisiken. </a:t>
            </a:r>
            <a:r>
              <a:rPr lang="de-DE" sz="3200" i="1" dirty="0"/>
              <a:t>Bundesamt </a:t>
            </a:r>
            <a:r>
              <a:rPr lang="de-DE" sz="3200" i="1" dirty="0" err="1"/>
              <a:t>für</a:t>
            </a:r>
            <a:r>
              <a:rPr lang="de-DE" sz="3200" i="1" dirty="0"/>
              <a:t> Sicherheit in der Informationstechnik</a:t>
            </a:r>
            <a:r>
              <a:rPr lang="de-DE" sz="3200" dirty="0"/>
              <a:t>. Abgerufen </a:t>
            </a:r>
            <a:r>
              <a:rPr lang="de-DE" sz="3200" dirty="0" err="1"/>
              <a:t>März</a:t>
            </a:r>
            <a:r>
              <a:rPr lang="de-DE" sz="3200" dirty="0"/>
              <a:t>, 2020, von </a:t>
            </a:r>
            <a:br>
              <a:rPr lang="de-DE" sz="3200" dirty="0"/>
            </a:br>
            <a:r>
              <a:rPr lang="de-DE" sz="3200" dirty="0"/>
              <a:t>	https://</a:t>
            </a:r>
            <a:r>
              <a:rPr lang="de-DE" sz="3200" dirty="0" err="1"/>
              <a:t>www.bsi-fuer</a:t>
            </a:r>
            <a:r>
              <a:rPr lang="de-DE" sz="3200" dirty="0"/>
              <a:t>- </a:t>
            </a:r>
            <a:r>
              <a:rPr lang="de-DE" sz="3200" dirty="0" err="1"/>
              <a:t>buerger.de</a:t>
            </a:r>
            <a:r>
              <a:rPr lang="de-DE" sz="3200" dirty="0"/>
              <a:t>/BSIFB/DE/</a:t>
            </a:r>
            <a:r>
              <a:rPr lang="de-DE" sz="3200" dirty="0" err="1"/>
              <a:t>DigitaleGesellschaft</a:t>
            </a:r>
            <a:r>
              <a:rPr lang="de-DE" sz="3200" dirty="0"/>
              <a:t>/</a:t>
            </a:r>
            <a:r>
              <a:rPr lang="de-DE" sz="3200" dirty="0" err="1"/>
              <a:t>SozialeNetze</a:t>
            </a:r>
            <a:r>
              <a:rPr lang="de-DE" sz="3200" dirty="0"/>
              <a:t>/</a:t>
            </a:r>
            <a:r>
              <a:rPr lang="de-DE" sz="3200" dirty="0" err="1"/>
              <a:t>sozialeNetze_node.ht</a:t>
            </a:r>
            <a:r>
              <a:rPr lang="de-DE" sz="3200" dirty="0"/>
              <a:t> ml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/>
              <a:t>Correia, J., &amp; </a:t>
            </a:r>
            <a:r>
              <a:rPr lang="de-DE" sz="3200" dirty="0" err="1"/>
              <a:t>Compeau</a:t>
            </a:r>
            <a:r>
              <a:rPr lang="de-DE" sz="3200" dirty="0"/>
              <a:t>, D. (2017, Januar 4-7). Information </a:t>
            </a:r>
            <a:r>
              <a:rPr lang="de-DE" sz="3200" dirty="0" err="1"/>
              <a:t>privacy</a:t>
            </a:r>
            <a:r>
              <a:rPr lang="de-DE" sz="3200" dirty="0"/>
              <a:t> </a:t>
            </a:r>
            <a:r>
              <a:rPr lang="de-DE" sz="3200" dirty="0" err="1"/>
              <a:t>awareness</a:t>
            </a:r>
            <a:r>
              <a:rPr lang="de-DE" sz="3200" dirty="0"/>
              <a:t> (IPA): A </a:t>
            </a:r>
            <a:r>
              <a:rPr lang="de-DE" sz="3200" dirty="0" err="1"/>
              <a:t>review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use</a:t>
            </a:r>
            <a:r>
              <a:rPr lang="de-DE" sz="3200" dirty="0"/>
              <a:t>, </a:t>
            </a:r>
            <a:r>
              <a:rPr lang="de-DE" sz="3200" dirty="0" err="1"/>
              <a:t>definition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measurement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IPA. </a:t>
            </a:r>
            <a:r>
              <a:rPr lang="de-DE" sz="3200" i="1" dirty="0" err="1"/>
              <a:t>Proceedings</a:t>
            </a:r>
            <a:r>
              <a:rPr lang="de-DE" sz="3200" i="1" dirty="0"/>
              <a:t> </a:t>
            </a:r>
            <a:r>
              <a:rPr lang="de-DE" sz="3200" i="1" dirty="0" err="1"/>
              <a:t>of</a:t>
            </a:r>
            <a:r>
              <a:rPr lang="de-DE" sz="3200" i="1" dirty="0"/>
              <a:t> </a:t>
            </a:r>
            <a:r>
              <a:rPr lang="de-DE" sz="3200" i="1" dirty="0" err="1"/>
              <a:t>the</a:t>
            </a:r>
            <a:r>
              <a:rPr lang="de-DE" sz="3200" i="1" dirty="0"/>
              <a:t> 50th Hawaii International Conference on System </a:t>
            </a:r>
            <a:r>
              <a:rPr lang="de-DE" sz="3200" i="1" dirty="0" err="1"/>
              <a:t>Sciences</a:t>
            </a:r>
            <a:r>
              <a:rPr lang="de-DE" sz="3200" dirty="0"/>
              <a:t>, </a:t>
            </a:r>
            <a:r>
              <a:rPr lang="de-DE" sz="3200" dirty="0" err="1"/>
              <a:t>Waikoloa</a:t>
            </a:r>
            <a:r>
              <a:rPr lang="de-DE" sz="3200" dirty="0"/>
              <a:t> </a:t>
            </a:r>
            <a:r>
              <a:rPr lang="de-DE" sz="3200" dirty="0" err="1"/>
              <a:t>Village</a:t>
            </a:r>
            <a:r>
              <a:rPr lang="de-DE" sz="3200" dirty="0"/>
              <a:t>, USA.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 err="1"/>
              <a:t>Debatin</a:t>
            </a:r>
            <a:r>
              <a:rPr lang="de-DE" sz="3200" dirty="0"/>
              <a:t>, B., Lovejoy, J. P., Horn, A.-K., &amp; Hughes, B. N. (2009). Facebook </a:t>
            </a:r>
            <a:r>
              <a:rPr lang="de-DE" sz="3200" dirty="0" err="1"/>
              <a:t>and</a:t>
            </a:r>
            <a:r>
              <a:rPr lang="de-DE" sz="3200" dirty="0"/>
              <a:t> online </a:t>
            </a:r>
            <a:r>
              <a:rPr lang="de-DE" sz="3200" dirty="0" err="1"/>
              <a:t>privacy</a:t>
            </a:r>
            <a:r>
              <a:rPr lang="de-DE" sz="3200" dirty="0"/>
              <a:t>: </a:t>
            </a:r>
            <a:r>
              <a:rPr lang="de-DE" sz="3200" dirty="0" err="1"/>
              <a:t>Attitudes</a:t>
            </a:r>
            <a:r>
              <a:rPr lang="de-DE" sz="3200" dirty="0"/>
              <a:t>, </a:t>
            </a:r>
            <a:r>
              <a:rPr lang="de-DE" sz="3200" dirty="0" err="1"/>
              <a:t>behaviors</a:t>
            </a:r>
            <a:r>
              <a:rPr lang="de-DE" sz="3200" dirty="0"/>
              <a:t>,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unintended</a:t>
            </a:r>
            <a:r>
              <a:rPr lang="de-DE" sz="3200" dirty="0"/>
              <a:t> </a:t>
            </a:r>
            <a:r>
              <a:rPr lang="de-DE" sz="3200" dirty="0" err="1"/>
              <a:t>consequences</a:t>
            </a:r>
            <a:r>
              <a:rPr lang="de-DE" sz="3200" dirty="0"/>
              <a:t>. </a:t>
            </a:r>
            <a:r>
              <a:rPr lang="de-DE" sz="3200" i="1" dirty="0"/>
              <a:t>Journal </a:t>
            </a:r>
            <a:r>
              <a:rPr lang="de-DE" sz="3200" i="1" dirty="0" err="1"/>
              <a:t>of</a:t>
            </a:r>
            <a:r>
              <a:rPr lang="de-DE" sz="3200" i="1" dirty="0"/>
              <a:t> Computer-</a:t>
            </a:r>
            <a:r>
              <a:rPr lang="de-DE" sz="3200" i="1" dirty="0" err="1"/>
              <a:t>Mediated</a:t>
            </a:r>
            <a:r>
              <a:rPr lang="de-DE" sz="3200" i="1" dirty="0"/>
              <a:t> Communication</a:t>
            </a:r>
            <a:r>
              <a:rPr lang="de-DE" sz="3200" dirty="0"/>
              <a:t>, </a:t>
            </a:r>
            <a:r>
              <a:rPr lang="de-DE" sz="3200" i="1" dirty="0"/>
              <a:t>15</a:t>
            </a:r>
            <a:r>
              <a:rPr lang="de-DE" sz="3200" dirty="0"/>
              <a:t>(1), 83–108. </a:t>
            </a:r>
            <a:br>
              <a:rPr lang="de-DE" sz="3200" dirty="0"/>
            </a:br>
            <a:r>
              <a:rPr lang="de-DE" sz="3200" dirty="0"/>
              <a:t>	https://</a:t>
            </a:r>
            <a:r>
              <a:rPr lang="de-DE" sz="3200" dirty="0" err="1"/>
              <a:t>doi.org</a:t>
            </a:r>
            <a:r>
              <a:rPr lang="de-DE" sz="3200" dirty="0"/>
              <a:t>/10.1111/j.1083-6101.2009.01494.x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 err="1"/>
              <a:t>Dienlin</a:t>
            </a:r>
            <a:r>
              <a:rPr lang="de-DE" sz="3200" dirty="0"/>
              <a:t>, T., &amp; </a:t>
            </a:r>
            <a:r>
              <a:rPr lang="de-DE" sz="3200" dirty="0" err="1"/>
              <a:t>Trepte</a:t>
            </a:r>
            <a:r>
              <a:rPr lang="de-DE" sz="3200" dirty="0"/>
              <a:t>, S. (2015). </a:t>
            </a:r>
            <a:r>
              <a:rPr lang="de-DE" sz="3200" dirty="0" err="1"/>
              <a:t>Is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privacy</a:t>
            </a:r>
            <a:r>
              <a:rPr lang="de-DE" sz="3200" dirty="0"/>
              <a:t> paradox a </a:t>
            </a:r>
            <a:r>
              <a:rPr lang="de-DE" sz="3200" dirty="0" err="1"/>
              <a:t>relic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past</a:t>
            </a:r>
            <a:r>
              <a:rPr lang="de-DE" sz="3200" dirty="0"/>
              <a:t>? An in-</a:t>
            </a:r>
            <a:r>
              <a:rPr lang="de-DE" sz="3200" dirty="0" err="1"/>
              <a:t>depth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r>
              <a:rPr lang="de-DE" sz="3200" dirty="0"/>
              <a:t> </a:t>
            </a:r>
            <a:r>
              <a:rPr lang="de-DE" sz="3200" dirty="0" err="1"/>
              <a:t>of</a:t>
            </a:r>
            <a:r>
              <a:rPr lang="de-DE" sz="3200" dirty="0"/>
              <a:t> </a:t>
            </a:r>
            <a:r>
              <a:rPr lang="de-DE" sz="3200" dirty="0" err="1"/>
              <a:t>privacy</a:t>
            </a:r>
            <a:r>
              <a:rPr lang="de-DE" sz="3200" dirty="0"/>
              <a:t> </a:t>
            </a:r>
            <a:r>
              <a:rPr lang="de-DE" sz="3200" dirty="0" err="1"/>
              <a:t>attitudes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privacy</a:t>
            </a:r>
            <a:r>
              <a:rPr lang="de-DE" sz="3200" dirty="0"/>
              <a:t> </a:t>
            </a:r>
            <a:r>
              <a:rPr lang="de-DE" sz="3200" dirty="0" err="1"/>
              <a:t>behaviors</a:t>
            </a:r>
            <a:r>
              <a:rPr lang="de-DE" sz="3200" dirty="0"/>
              <a:t>. </a:t>
            </a:r>
            <a:r>
              <a:rPr lang="de-DE" sz="3200" i="1" dirty="0"/>
              <a:t>European Journal </a:t>
            </a:r>
            <a:r>
              <a:rPr lang="de-DE" sz="3200" i="1" dirty="0" err="1"/>
              <a:t>of</a:t>
            </a:r>
            <a:r>
              <a:rPr lang="de-DE" sz="3200" i="1" dirty="0"/>
              <a:t> Social </a:t>
            </a:r>
            <a:r>
              <a:rPr lang="de-DE" sz="3200" i="1" dirty="0" err="1"/>
              <a:t>Psychology</a:t>
            </a:r>
            <a:r>
              <a:rPr lang="de-DE" sz="3200" dirty="0"/>
              <a:t>, </a:t>
            </a:r>
            <a:r>
              <a:rPr lang="de-DE" sz="3200" i="1" dirty="0"/>
              <a:t>45</a:t>
            </a:r>
            <a:r>
              <a:rPr lang="de-DE" sz="3200" dirty="0"/>
              <a:t>(3), 285–297. </a:t>
            </a:r>
            <a:br>
              <a:rPr lang="de-DE" sz="3200" dirty="0"/>
            </a:br>
            <a:r>
              <a:rPr lang="de-DE" sz="3200" dirty="0"/>
              <a:t>	https://</a:t>
            </a:r>
            <a:r>
              <a:rPr lang="de-DE" sz="3200" dirty="0" err="1"/>
              <a:t>doi.org</a:t>
            </a:r>
            <a:r>
              <a:rPr lang="de-DE" sz="3200" dirty="0"/>
              <a:t>/10.1002/ejsp.2049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 err="1"/>
              <a:t>Krasnova</a:t>
            </a:r>
            <a:r>
              <a:rPr lang="de-DE" sz="3200" dirty="0"/>
              <a:t>, H., Hildebrand, T., </a:t>
            </a:r>
            <a:r>
              <a:rPr lang="de-DE" sz="3200" dirty="0" err="1"/>
              <a:t>Günther</a:t>
            </a:r>
            <a:r>
              <a:rPr lang="de-DE" sz="3200" dirty="0"/>
              <a:t>, O., </a:t>
            </a:r>
            <a:r>
              <a:rPr lang="de-DE" sz="3200" dirty="0" err="1"/>
              <a:t>Kovrigin</a:t>
            </a:r>
            <a:r>
              <a:rPr lang="de-DE" sz="3200" dirty="0"/>
              <a:t>, A., &amp; </a:t>
            </a:r>
            <a:r>
              <a:rPr lang="de-DE" sz="3200" dirty="0" err="1"/>
              <a:t>Nowobilska</a:t>
            </a:r>
            <a:r>
              <a:rPr lang="de-DE" sz="3200" dirty="0"/>
              <a:t>, A. (2008, Juni 9-11). </a:t>
            </a:r>
            <a:r>
              <a:rPr lang="de-DE" sz="3200" dirty="0" err="1"/>
              <a:t>Why</a:t>
            </a:r>
            <a:r>
              <a:rPr lang="de-DE" sz="3200" dirty="0"/>
              <a:t> </a:t>
            </a:r>
            <a:r>
              <a:rPr lang="de-DE" sz="3200" dirty="0" err="1"/>
              <a:t>participate</a:t>
            </a:r>
            <a:r>
              <a:rPr lang="de-DE" sz="3200" dirty="0"/>
              <a:t> in an online </a:t>
            </a:r>
            <a:r>
              <a:rPr lang="de-DE" sz="3200" dirty="0" err="1"/>
              <a:t>social</a:t>
            </a:r>
            <a:r>
              <a:rPr lang="de-DE" sz="3200" dirty="0"/>
              <a:t> </a:t>
            </a:r>
            <a:r>
              <a:rPr lang="de-DE" sz="3200" dirty="0" err="1"/>
              <a:t>network</a:t>
            </a:r>
            <a:r>
              <a:rPr lang="de-DE" sz="3200" dirty="0"/>
              <a:t>: An </a:t>
            </a:r>
            <a:r>
              <a:rPr lang="de-DE" sz="3200" dirty="0" err="1"/>
              <a:t>empirical</a:t>
            </a:r>
            <a:r>
              <a:rPr lang="de-DE" sz="3200" dirty="0"/>
              <a:t> </a:t>
            </a:r>
            <a:r>
              <a:rPr lang="de-DE" sz="3200" dirty="0" err="1"/>
              <a:t>analysis</a:t>
            </a:r>
            <a:r>
              <a:rPr lang="de-DE" sz="3200" dirty="0"/>
              <a:t>. </a:t>
            </a:r>
            <a:r>
              <a:rPr lang="de-DE" sz="3200" i="1" dirty="0"/>
              <a:t>16th European Conference on Information Systems</a:t>
            </a:r>
            <a:r>
              <a:rPr lang="de-DE" sz="3200" dirty="0"/>
              <a:t>, Galway, Irland. 	https://</a:t>
            </a:r>
            <a:r>
              <a:rPr lang="de-DE" sz="3200" dirty="0" err="1"/>
              <a:t>doi.org</a:t>
            </a:r>
            <a:r>
              <a:rPr lang="de-DE" sz="3200" dirty="0"/>
              <a:t>/10.7892/BORIS.47467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/>
              <a:t>Smith, H. J., </a:t>
            </a:r>
            <a:r>
              <a:rPr lang="de-DE" sz="3200" dirty="0" err="1"/>
              <a:t>Dinev</a:t>
            </a:r>
            <a:r>
              <a:rPr lang="de-DE" sz="3200" dirty="0"/>
              <a:t>, T., &amp; </a:t>
            </a:r>
            <a:r>
              <a:rPr lang="de-DE" sz="3200" dirty="0" err="1"/>
              <a:t>Xu</a:t>
            </a:r>
            <a:r>
              <a:rPr lang="de-DE" sz="3200" dirty="0"/>
              <a:t>, H. (2011). Information </a:t>
            </a:r>
            <a:r>
              <a:rPr lang="de-DE" sz="3200" dirty="0" err="1"/>
              <a:t>privacy</a:t>
            </a:r>
            <a:r>
              <a:rPr lang="de-DE" sz="3200" dirty="0"/>
              <a:t> </a:t>
            </a:r>
            <a:r>
              <a:rPr lang="de-DE" sz="3200" dirty="0" err="1"/>
              <a:t>research</a:t>
            </a:r>
            <a:r>
              <a:rPr lang="de-DE" sz="3200" dirty="0"/>
              <a:t>: An </a:t>
            </a:r>
            <a:r>
              <a:rPr lang="de-DE" sz="3200" dirty="0" err="1"/>
              <a:t>interdisciplinary</a:t>
            </a:r>
            <a:r>
              <a:rPr lang="de-DE" sz="3200" dirty="0"/>
              <a:t> </a:t>
            </a:r>
            <a:r>
              <a:rPr lang="de-DE" sz="3200" dirty="0" err="1"/>
              <a:t>review</a:t>
            </a:r>
            <a:r>
              <a:rPr lang="de-DE" sz="3200" dirty="0"/>
              <a:t>. </a:t>
            </a:r>
            <a:r>
              <a:rPr lang="de-DE" sz="3200" i="1" dirty="0"/>
              <a:t>MIS Quarterly</a:t>
            </a:r>
            <a:r>
              <a:rPr lang="de-DE" sz="3200" dirty="0"/>
              <a:t>, </a:t>
            </a:r>
            <a:r>
              <a:rPr lang="de-DE" sz="3200" i="1" dirty="0"/>
              <a:t>35</a:t>
            </a:r>
            <a:r>
              <a:rPr lang="de-DE" sz="3200" dirty="0"/>
              <a:t>(4), 989–1015. </a:t>
            </a:r>
            <a:br>
              <a:rPr lang="de-DE" sz="3200" dirty="0"/>
            </a:br>
            <a:r>
              <a:rPr lang="de-DE" sz="3200" dirty="0"/>
              <a:t>	https://</a:t>
            </a:r>
            <a:r>
              <a:rPr lang="de-DE" sz="3200" dirty="0" err="1"/>
              <a:t>doi.org</a:t>
            </a:r>
            <a:r>
              <a:rPr lang="de-DE" sz="3200" dirty="0"/>
              <a:t>/10.2307/41409970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de-DE" sz="3200" dirty="0" err="1"/>
              <a:t>Taneja</a:t>
            </a:r>
            <a:r>
              <a:rPr lang="de-DE" sz="3200" dirty="0"/>
              <a:t>, A., </a:t>
            </a:r>
            <a:r>
              <a:rPr lang="de-DE" sz="3200" dirty="0" err="1"/>
              <a:t>Vitrano</a:t>
            </a:r>
            <a:r>
              <a:rPr lang="de-DE" sz="3200" dirty="0"/>
              <a:t>, J., &amp; </a:t>
            </a:r>
            <a:r>
              <a:rPr lang="de-DE" sz="3200" dirty="0" err="1"/>
              <a:t>Gengo</a:t>
            </a:r>
            <a:r>
              <a:rPr lang="de-DE" sz="3200" dirty="0"/>
              <a:t>, N. J. (2014). </a:t>
            </a:r>
            <a:r>
              <a:rPr lang="de-DE" sz="3200" dirty="0" err="1"/>
              <a:t>Rationality-based</a:t>
            </a:r>
            <a:r>
              <a:rPr lang="de-DE" sz="3200" dirty="0"/>
              <a:t> </a:t>
            </a:r>
            <a:r>
              <a:rPr lang="de-DE" sz="3200" dirty="0" err="1"/>
              <a:t>beliefs</a:t>
            </a:r>
            <a:r>
              <a:rPr lang="de-DE" sz="3200" dirty="0"/>
              <a:t> </a:t>
            </a:r>
            <a:r>
              <a:rPr lang="de-DE" sz="3200" dirty="0" err="1"/>
              <a:t>affecting</a:t>
            </a:r>
            <a:r>
              <a:rPr lang="de-DE" sz="3200" dirty="0"/>
              <a:t> </a:t>
            </a:r>
            <a:r>
              <a:rPr lang="de-DE" sz="3200" dirty="0" err="1"/>
              <a:t>individual’s</a:t>
            </a:r>
            <a:r>
              <a:rPr lang="de-DE" sz="3200" dirty="0"/>
              <a:t> </a:t>
            </a:r>
            <a:r>
              <a:rPr lang="de-DE" sz="3200" dirty="0" err="1"/>
              <a:t>attitude</a:t>
            </a:r>
            <a:r>
              <a:rPr lang="de-DE" sz="3200" dirty="0"/>
              <a:t> </a:t>
            </a:r>
            <a:r>
              <a:rPr lang="de-DE" sz="3200" dirty="0" err="1"/>
              <a:t>and</a:t>
            </a:r>
            <a:r>
              <a:rPr lang="de-DE" sz="3200" dirty="0"/>
              <a:t> </a:t>
            </a:r>
            <a:r>
              <a:rPr lang="de-DE" sz="3200" dirty="0" err="1"/>
              <a:t>intention</a:t>
            </a:r>
            <a:r>
              <a:rPr lang="de-DE" sz="3200" dirty="0"/>
              <a:t> </a:t>
            </a:r>
            <a:r>
              <a:rPr lang="de-DE" sz="3200" dirty="0" err="1"/>
              <a:t>to</a:t>
            </a:r>
            <a:r>
              <a:rPr lang="de-DE" sz="3200" dirty="0"/>
              <a:t> </a:t>
            </a:r>
            <a:r>
              <a:rPr lang="de-DE" sz="3200" dirty="0" err="1"/>
              <a:t>use</a:t>
            </a:r>
            <a:r>
              <a:rPr lang="de-DE" sz="3200" dirty="0"/>
              <a:t> </a:t>
            </a:r>
            <a:r>
              <a:rPr lang="de-DE" sz="3200" dirty="0" err="1"/>
              <a:t>privacy</a:t>
            </a:r>
            <a:r>
              <a:rPr lang="de-DE" sz="3200" dirty="0"/>
              <a:t> </a:t>
            </a:r>
            <a:r>
              <a:rPr lang="de-DE" sz="3200" dirty="0" err="1"/>
              <a:t>controls</a:t>
            </a:r>
            <a:r>
              <a:rPr lang="de-DE" sz="3200" dirty="0"/>
              <a:t> on Facebook: An </a:t>
            </a:r>
            <a:r>
              <a:rPr lang="de-DE" sz="3200" dirty="0" err="1"/>
              <a:t>empirical</a:t>
            </a:r>
            <a:r>
              <a:rPr lang="de-DE" sz="3200" dirty="0"/>
              <a:t> </a:t>
            </a:r>
            <a:r>
              <a:rPr lang="de-DE" sz="3200" dirty="0" err="1"/>
              <a:t>investigation</a:t>
            </a:r>
            <a:r>
              <a:rPr lang="de-DE" sz="3200" dirty="0"/>
              <a:t>. </a:t>
            </a:r>
            <a:r>
              <a:rPr lang="de-DE" sz="3200" i="1" dirty="0"/>
              <a:t>Computers in Human </a:t>
            </a:r>
            <a:r>
              <a:rPr lang="de-DE" sz="3200" i="1" dirty="0" err="1"/>
              <a:t>Behavior</a:t>
            </a:r>
            <a:r>
              <a:rPr lang="de-DE" sz="3200" dirty="0"/>
              <a:t>, </a:t>
            </a:r>
            <a:r>
              <a:rPr lang="de-DE" sz="3200" i="1" dirty="0"/>
              <a:t>38</a:t>
            </a:r>
            <a:r>
              <a:rPr lang="de-DE" sz="3200" dirty="0"/>
              <a:t>(1), 159–173. 	https://</a:t>
            </a:r>
            <a:r>
              <a:rPr lang="de-DE" sz="3200" dirty="0" err="1"/>
              <a:t>doi.org</a:t>
            </a:r>
            <a:r>
              <a:rPr lang="de-DE" sz="3200" dirty="0"/>
              <a:t>/10.1016/j.chb.2014.05.027 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6489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19BFBC-FFEE-604C-B577-CCBD7FC19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de-DE"/>
              <a:t>#Worumgehts?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 descr="Online-Netzwerk Silhouette">
            <a:extLst>
              <a:ext uri="{FF2B5EF4-FFF2-40B4-BE49-F238E27FC236}">
                <a16:creationId xmlns:a16="http://schemas.microsoft.com/office/drawing/2014/main" id="{6AD9000D-23BD-AF48-A2FB-D235A1DA6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1ED88D-A10E-3546-B435-B1297D011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1981200"/>
            <a:ext cx="6422848" cy="424261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Soziale Netzwerke sind alltäglich, Aufrechterhaltung des sozialen Lebens</a:t>
            </a:r>
            <a:r>
              <a:rPr lang="de-DE" sz="2000" baseline="-25000" dirty="0"/>
              <a:t> (Blank, </a:t>
            </a:r>
            <a:r>
              <a:rPr lang="de-DE" sz="2000" baseline="-25000" dirty="0" err="1"/>
              <a:t>Bolsover</a:t>
            </a:r>
            <a:r>
              <a:rPr lang="de-DE" sz="2000" baseline="-25000" dirty="0"/>
              <a:t> &amp; Dubois, 2014) 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dirty="0"/>
              <a:t>Vorteile: Entertainment/Ablenkung, soziale Beziehungen, Identitätsbildung </a:t>
            </a:r>
            <a:r>
              <a:rPr lang="de-DE" sz="2000" baseline="-25000" dirty="0"/>
              <a:t>(</a:t>
            </a:r>
            <a:r>
              <a:rPr lang="de-DE" sz="2000" baseline="-25000" dirty="0" err="1"/>
              <a:t>Debatin</a:t>
            </a:r>
            <a:r>
              <a:rPr lang="de-DE" sz="2000" baseline="-25000" dirty="0"/>
              <a:t>, Lovejoy, Horn &amp; Hughes, 2009)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Motor sozialer Netzwerke: Datenpreisgabe </a:t>
            </a:r>
            <a:r>
              <a:rPr lang="de-DE" sz="2000" baseline="-25000" dirty="0"/>
              <a:t>(</a:t>
            </a:r>
            <a:r>
              <a:rPr lang="de-DE" sz="2000" baseline="-25000" dirty="0" err="1"/>
              <a:t>Krasnova</a:t>
            </a:r>
            <a:r>
              <a:rPr lang="de-DE" sz="2000" baseline="-25000" dirty="0"/>
              <a:t>, Hildebrand, </a:t>
            </a:r>
            <a:r>
              <a:rPr lang="de-DE" sz="2000" baseline="-25000" dirty="0" err="1"/>
              <a:t>Günther</a:t>
            </a:r>
            <a:r>
              <a:rPr lang="de-DE" sz="2000" baseline="-25000" dirty="0"/>
              <a:t>, </a:t>
            </a:r>
            <a:r>
              <a:rPr lang="de-DE" sz="2000" baseline="-25000" dirty="0" err="1"/>
              <a:t>Kovrigin</a:t>
            </a:r>
            <a:r>
              <a:rPr lang="de-DE" sz="2000" baseline="-25000" dirty="0"/>
              <a:t> &amp; </a:t>
            </a:r>
            <a:r>
              <a:rPr lang="de-DE" sz="2000" baseline="-25000" dirty="0" err="1"/>
              <a:t>Nowobilska</a:t>
            </a:r>
            <a:r>
              <a:rPr lang="de-DE" sz="2000" baseline="-25000" dirty="0"/>
              <a:t>, 2008) 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Freigabe sensibler Daten kann negative Konsequenzen haben: z.B. Mobbing, Stalking, Diskriminierung </a:t>
            </a:r>
            <a:r>
              <a:rPr lang="de-DE" sz="2000" baseline="-25000" dirty="0"/>
              <a:t>(</a:t>
            </a:r>
            <a:r>
              <a:rPr lang="de-DE" sz="2000" i="1" baseline="-25000" dirty="0"/>
              <a:t>Bundesamt für Sicherheit in der Informationstechnik, 2020)</a:t>
            </a:r>
            <a:r>
              <a:rPr lang="de-DE" sz="2000" baseline="-25000" dirty="0">
                <a:effectLst/>
              </a:rPr>
              <a:t> </a:t>
            </a:r>
            <a:endParaRPr lang="de-DE" sz="2000" baseline="-25000" dirty="0"/>
          </a:p>
          <a:p>
            <a:pPr>
              <a:lnSpc>
                <a:spcPct val="150000"/>
              </a:lnSpc>
            </a:pPr>
            <a:r>
              <a:rPr lang="de-DE" sz="2000" dirty="0"/>
              <a:t>Wie kann man ein höheres Bewusstsein für die Risiken der Datenpreisgabe in sozialen Netzwerken schaffen?</a:t>
            </a:r>
          </a:p>
          <a:p>
            <a:endParaRPr lang="de-DE" sz="2000" dirty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85721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317D78-65C5-094D-829A-DE5DD0FB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32" y="237442"/>
            <a:ext cx="6422849" cy="1676603"/>
          </a:xfrm>
        </p:spPr>
        <p:txBody>
          <a:bodyPr>
            <a:normAutofit/>
          </a:bodyPr>
          <a:lstStyle/>
          <a:p>
            <a:r>
              <a:rPr lang="de-DE" dirty="0"/>
              <a:t>#Theorie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25FD04-57B8-3648-A184-544631BAC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232" y="1514761"/>
            <a:ext cx="7014879" cy="345247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1700" dirty="0"/>
              <a:t>Konstrukt: Informationsprivatsphäre </a:t>
            </a:r>
            <a:r>
              <a:rPr lang="de-DE" sz="1700" baseline="-25000" dirty="0"/>
              <a:t>(Smith, </a:t>
            </a:r>
            <a:r>
              <a:rPr lang="de-DE" sz="1700" baseline="-25000" dirty="0" err="1"/>
              <a:t>Dinev</a:t>
            </a:r>
            <a:r>
              <a:rPr lang="de-DE" sz="1700" baseline="-25000" dirty="0"/>
              <a:t> &amp; </a:t>
            </a:r>
            <a:r>
              <a:rPr lang="de-DE" sz="1700" baseline="-25000" dirty="0" err="1"/>
              <a:t>Xu</a:t>
            </a:r>
            <a:r>
              <a:rPr lang="de-DE" sz="1700" baseline="-25000" dirty="0"/>
              <a:t>, 2011)</a:t>
            </a:r>
          </a:p>
          <a:p>
            <a:pPr>
              <a:lnSpc>
                <a:spcPct val="150000"/>
              </a:lnSpc>
            </a:pPr>
            <a:r>
              <a:rPr lang="de-DE" sz="1700" b="1" dirty="0"/>
              <a:t>Privatsphäre-Bewusstsein</a:t>
            </a:r>
            <a:r>
              <a:rPr lang="de-DE" sz="1700" dirty="0"/>
              <a:t>: Grundlegende Wahrnehmung von Informationsprivatsphäre </a:t>
            </a:r>
            <a:r>
              <a:rPr lang="de-DE" sz="1700" baseline="-25000" dirty="0"/>
              <a:t>(Correia &amp; </a:t>
            </a:r>
            <a:r>
              <a:rPr lang="de-DE" sz="1700" baseline="-25000" dirty="0" err="1"/>
              <a:t>Compeau</a:t>
            </a:r>
            <a:r>
              <a:rPr lang="de-DE" sz="1700" baseline="-25000" dirty="0"/>
              <a:t>, 2017)</a:t>
            </a:r>
          </a:p>
          <a:p>
            <a:pPr>
              <a:lnSpc>
                <a:spcPct val="150000"/>
              </a:lnSpc>
            </a:pPr>
            <a:r>
              <a:rPr lang="de-DE" sz="1700" b="1" dirty="0"/>
              <a:t>Privatsphäre-Bedenken</a:t>
            </a:r>
            <a:r>
              <a:rPr lang="de-DE" sz="1700" dirty="0"/>
              <a:t>: Überzeugungen/Sorgen in Bezug auf die eigene Informationsprivatsphäre </a:t>
            </a:r>
            <a:r>
              <a:rPr lang="de-DE" sz="1700" baseline="-25000" dirty="0"/>
              <a:t>(Smith</a:t>
            </a:r>
            <a:r>
              <a:rPr lang="de-DE" sz="1700" dirty="0"/>
              <a:t> </a:t>
            </a:r>
            <a:r>
              <a:rPr lang="de-DE" sz="1700" baseline="-25000" dirty="0"/>
              <a:t>et al., 2011)</a:t>
            </a:r>
          </a:p>
          <a:p>
            <a:pPr>
              <a:lnSpc>
                <a:spcPct val="150000"/>
              </a:lnSpc>
            </a:pPr>
            <a:r>
              <a:rPr lang="de-DE" sz="1700" b="1" dirty="0"/>
              <a:t>Privatsphäre-Intention</a:t>
            </a:r>
            <a:r>
              <a:rPr lang="de-DE" sz="1700" dirty="0"/>
              <a:t>:</a:t>
            </a:r>
            <a:r>
              <a:rPr lang="de-DE" sz="1700" b="1" dirty="0"/>
              <a:t> </a:t>
            </a:r>
            <a:r>
              <a:rPr lang="de-DE" sz="1700" dirty="0"/>
              <a:t>Absicht wie man die eigene Informationsprivatsphäre handhabt </a:t>
            </a:r>
            <a:r>
              <a:rPr lang="de-DE" sz="1800" baseline="-25000" dirty="0"/>
              <a:t>(Ajzen, 1991; </a:t>
            </a:r>
            <a:r>
              <a:rPr lang="de-DE" sz="1800" baseline="-25000" dirty="0" err="1"/>
              <a:t>Taneja</a:t>
            </a:r>
            <a:r>
              <a:rPr lang="de-DE" sz="1800" baseline="-25000" dirty="0"/>
              <a:t>, </a:t>
            </a:r>
            <a:r>
              <a:rPr lang="de-DE" sz="1800" baseline="-25000" dirty="0" err="1"/>
              <a:t>Vitrano</a:t>
            </a:r>
            <a:r>
              <a:rPr lang="de-DE" sz="1800" baseline="-25000" dirty="0"/>
              <a:t> &amp; </a:t>
            </a:r>
            <a:r>
              <a:rPr lang="de-DE" sz="1800" baseline="-25000" dirty="0" err="1"/>
              <a:t>Gengo</a:t>
            </a:r>
            <a:r>
              <a:rPr lang="de-DE" sz="1800" baseline="-25000" dirty="0"/>
              <a:t>, 2014)</a:t>
            </a:r>
            <a:endParaRPr lang="de-DE" sz="1800" dirty="0"/>
          </a:p>
          <a:p>
            <a:pPr>
              <a:lnSpc>
                <a:spcPct val="150000"/>
              </a:lnSpc>
            </a:pPr>
            <a:r>
              <a:rPr lang="de-DE" sz="1700" b="1" dirty="0"/>
              <a:t>Privatsphäre-Verhalten</a:t>
            </a:r>
            <a:r>
              <a:rPr lang="de-DE" sz="1700" dirty="0"/>
              <a:t>: Tatsächlich gezeigtes Verhalten </a:t>
            </a:r>
            <a:r>
              <a:rPr lang="de-DE" sz="1600" baseline="-25000" dirty="0"/>
              <a:t>(Ajzen, 1991; </a:t>
            </a:r>
            <a:r>
              <a:rPr lang="de-DE" sz="1600" baseline="-25000" dirty="0" err="1"/>
              <a:t>Taneja</a:t>
            </a:r>
            <a:r>
              <a:rPr lang="de-DE" sz="1600" baseline="-25000" dirty="0"/>
              <a:t> et al., 2014)</a:t>
            </a:r>
            <a:endParaRPr lang="de-DE" sz="1700" dirty="0"/>
          </a:p>
          <a:p>
            <a:endParaRPr lang="de-DE" sz="1700" dirty="0"/>
          </a:p>
          <a:p>
            <a:endParaRPr lang="de-DE" sz="1700" baseline="-25000" dirty="0"/>
          </a:p>
          <a:p>
            <a:endParaRPr lang="de-DE" sz="1700" baseline="-25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C59EDF-5A1E-404D-B55D-8AEA5D8D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41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FEE0385D-4151-43AA-9C6B-0365E1031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2" y="557784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Überwachungskamera Silhouette">
            <a:extLst>
              <a:ext uri="{FF2B5EF4-FFF2-40B4-BE49-F238E27FC236}">
                <a16:creationId xmlns:a16="http://schemas.microsoft.com/office/drawing/2014/main" id="{2576B6C7-2246-3C49-A2EB-C3F4A413E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61082" y="1914045"/>
            <a:ext cx="3026664" cy="3026664"/>
          </a:xfrm>
          <a:prstGeom prst="rect">
            <a:avLst/>
          </a:prstGeom>
          <a:effectLst/>
        </p:spPr>
      </p:pic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BF8218B-2992-D440-B29D-75618FD738FB}"/>
              </a:ext>
            </a:extLst>
          </p:cNvPr>
          <p:cNvGrpSpPr/>
          <p:nvPr/>
        </p:nvGrpSpPr>
        <p:grpSpPr>
          <a:xfrm>
            <a:off x="190986" y="4967238"/>
            <a:ext cx="7111861" cy="1676603"/>
            <a:chOff x="646492" y="3283527"/>
            <a:chExt cx="5623565" cy="817418"/>
          </a:xfrm>
        </p:grpSpPr>
        <p:sp>
          <p:nvSpPr>
            <p:cNvPr id="8" name="Abgerundetes Rechteck 7">
              <a:extLst>
                <a:ext uri="{FF2B5EF4-FFF2-40B4-BE49-F238E27FC236}">
                  <a16:creationId xmlns:a16="http://schemas.microsoft.com/office/drawing/2014/main" id="{0B2BE6D8-0318-8D49-9C40-EE0026422228}"/>
                </a:ext>
              </a:extLst>
            </p:cNvPr>
            <p:cNvSpPr/>
            <p:nvPr/>
          </p:nvSpPr>
          <p:spPr>
            <a:xfrm>
              <a:off x="646492" y="3283527"/>
              <a:ext cx="1338975" cy="8035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Privatsphäre-Bewusstsein</a:t>
              </a:r>
            </a:p>
          </p:txBody>
        </p:sp>
        <p:sp>
          <p:nvSpPr>
            <p:cNvPr id="13" name="Abgerundetes Rechteck 12">
              <a:extLst>
                <a:ext uri="{FF2B5EF4-FFF2-40B4-BE49-F238E27FC236}">
                  <a16:creationId xmlns:a16="http://schemas.microsoft.com/office/drawing/2014/main" id="{F2A51251-6CD2-4646-84CE-C69197293A99}"/>
                </a:ext>
              </a:extLst>
            </p:cNvPr>
            <p:cNvSpPr/>
            <p:nvPr/>
          </p:nvSpPr>
          <p:spPr>
            <a:xfrm>
              <a:off x="2088887" y="3283527"/>
              <a:ext cx="1338975" cy="8035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Privatsphäre-Bedenken</a:t>
              </a:r>
            </a:p>
          </p:txBody>
        </p:sp>
        <p:sp>
          <p:nvSpPr>
            <p:cNvPr id="14" name="Abgerundetes Rechteck 13">
              <a:extLst>
                <a:ext uri="{FF2B5EF4-FFF2-40B4-BE49-F238E27FC236}">
                  <a16:creationId xmlns:a16="http://schemas.microsoft.com/office/drawing/2014/main" id="{90FBAAEB-31E5-9E48-97C1-DD972FD17265}"/>
                </a:ext>
              </a:extLst>
            </p:cNvPr>
            <p:cNvSpPr/>
            <p:nvPr/>
          </p:nvSpPr>
          <p:spPr>
            <a:xfrm>
              <a:off x="3509983" y="3297381"/>
              <a:ext cx="1338976" cy="8035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Privatsphäre-Intention</a:t>
              </a:r>
            </a:p>
          </p:txBody>
        </p:sp>
        <p:sp>
          <p:nvSpPr>
            <p:cNvPr id="15" name="Abgerundetes Rechteck 14">
              <a:extLst>
                <a:ext uri="{FF2B5EF4-FFF2-40B4-BE49-F238E27FC236}">
                  <a16:creationId xmlns:a16="http://schemas.microsoft.com/office/drawing/2014/main" id="{04CAE52B-63D6-BB4A-893E-0EC67B5795AA}"/>
                </a:ext>
              </a:extLst>
            </p:cNvPr>
            <p:cNvSpPr/>
            <p:nvPr/>
          </p:nvSpPr>
          <p:spPr>
            <a:xfrm>
              <a:off x="4931081" y="3283527"/>
              <a:ext cx="1338976" cy="803564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>
                  <a:solidFill>
                    <a:schemeClr val="tx1"/>
                  </a:solidFill>
                </a:rPr>
                <a:t>Privatsphäre- Verhalten </a:t>
              </a:r>
            </a:p>
          </p:txBody>
        </p:sp>
      </p:grpSp>
      <p:sp>
        <p:nvSpPr>
          <p:cNvPr id="10" name="Pfeil nach unten 9">
            <a:extLst>
              <a:ext uri="{FF2B5EF4-FFF2-40B4-BE49-F238E27FC236}">
                <a16:creationId xmlns:a16="http://schemas.microsoft.com/office/drawing/2014/main" id="{1F38B292-8CBB-F24C-8E6A-5E174CC1C5DA}"/>
              </a:ext>
            </a:extLst>
          </p:cNvPr>
          <p:cNvSpPr/>
          <p:nvPr/>
        </p:nvSpPr>
        <p:spPr>
          <a:xfrm>
            <a:off x="903880" y="4995654"/>
            <a:ext cx="257690" cy="50707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924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F8132-2C5D-CC47-8BF0-2BC060931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4579" y="629266"/>
            <a:ext cx="6422849" cy="1676603"/>
          </a:xfrm>
        </p:spPr>
        <p:txBody>
          <a:bodyPr>
            <a:normAutofit/>
          </a:bodyPr>
          <a:lstStyle/>
          <a:p>
            <a:r>
              <a:rPr lang="de-DE"/>
              <a:t>#Theorie</a:t>
            </a:r>
            <a:endParaRPr lang="de-DE" dirty="0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8E20FA99-AAAC-4AF3-9FAE-707420324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9573BE85-6043-4C3A-A7DD-483A0A5FB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559407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nhaltsplatzhalter 4" descr="Wissenschaftlicher Gedanke Silhouette">
            <a:extLst>
              <a:ext uri="{FF2B5EF4-FFF2-40B4-BE49-F238E27FC236}">
                <a16:creationId xmlns:a16="http://schemas.microsoft.com/office/drawing/2014/main" id="{81F30DE5-54F0-EE4F-B209-2F6C524052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1364" y="1872360"/>
            <a:ext cx="3113280" cy="3113280"/>
          </a:xfrm>
          <a:prstGeom prst="rect">
            <a:avLst/>
          </a:prstGeom>
          <a:effectLst/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BB6F352-9207-4334-9D39-DED685BD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4581" y="2438400"/>
            <a:ext cx="6422848" cy="37854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Negative Folgen der Datenpreisgabe bewusster machen!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Warum bisher nicht bewusst genug?</a:t>
            </a:r>
          </a:p>
          <a:p>
            <a:pPr lvl="1">
              <a:lnSpc>
                <a:spcPct val="150000"/>
              </a:lnSpc>
            </a:pPr>
            <a:r>
              <a:rPr lang="de-DE" sz="1600" dirty="0"/>
              <a:t>Bisher keine eigenen invasiven Privatsphäre-Erfahrungen </a:t>
            </a:r>
            <a:r>
              <a:rPr lang="de-DE" sz="1700" baseline="-25000" dirty="0"/>
              <a:t>(</a:t>
            </a:r>
            <a:r>
              <a:rPr lang="de-DE" sz="1700" baseline="-25000" dirty="0" err="1"/>
              <a:t>Dienlin</a:t>
            </a:r>
            <a:r>
              <a:rPr lang="de-DE" sz="1700" baseline="-25000" dirty="0"/>
              <a:t> &amp; </a:t>
            </a:r>
            <a:r>
              <a:rPr lang="de-DE" sz="1700" baseline="-25000" dirty="0" err="1"/>
              <a:t>Trepte</a:t>
            </a:r>
            <a:r>
              <a:rPr lang="de-DE" sz="1700" baseline="-25000" dirty="0"/>
              <a:t>, 2015) </a:t>
            </a:r>
            <a:endParaRPr lang="de-DE" sz="1600" dirty="0"/>
          </a:p>
          <a:p>
            <a:pPr lvl="1">
              <a:lnSpc>
                <a:spcPct val="150000"/>
              </a:lnSpc>
            </a:pPr>
            <a:r>
              <a:rPr lang="de-DE" sz="1600" dirty="0"/>
              <a:t>Risiken nur abstrakt, potenziell und in ferner Zukunft während Vorteile vordergründig und direkt erlebbar </a:t>
            </a:r>
            <a:r>
              <a:rPr lang="de-DE" sz="1700" baseline="-25000" dirty="0"/>
              <a:t>(Barth &amp; de Jong, 2017) </a:t>
            </a:r>
          </a:p>
          <a:p>
            <a:pPr lvl="1">
              <a:lnSpc>
                <a:spcPct val="150000"/>
              </a:lnSpc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91000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B967D-A085-BF44-A7B7-87174784C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794" y="199285"/>
            <a:ext cx="6422849" cy="1676603"/>
          </a:xfrm>
        </p:spPr>
        <p:txBody>
          <a:bodyPr>
            <a:normAutofit/>
          </a:bodyPr>
          <a:lstStyle/>
          <a:p>
            <a:r>
              <a:rPr lang="de-DE" dirty="0"/>
              <a:t>#Idee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B6F7BE-CB65-574F-99EE-9FB838FE3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1358" y="262722"/>
            <a:ext cx="4995095" cy="3381024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endParaRPr lang="de-DE" sz="1400" dirty="0"/>
          </a:p>
          <a:p>
            <a:pPr marL="0" indent="0">
              <a:lnSpc>
                <a:spcPct val="170000"/>
              </a:lnSpc>
              <a:buNone/>
            </a:pPr>
            <a:r>
              <a:rPr lang="de-DE" sz="1400" u="sng" dirty="0"/>
              <a:t>Bisher:</a:t>
            </a:r>
            <a:r>
              <a:rPr lang="de-DE" sz="1400" dirty="0"/>
              <a:t> Initiativen wie das Bundesamt für Sicherheit in der Informationstechnik, </a:t>
            </a:r>
            <a:r>
              <a:rPr lang="de-DE" sz="1400" dirty="0" err="1"/>
              <a:t>handysektor</a:t>
            </a:r>
            <a:r>
              <a:rPr lang="de-DE" sz="1400" dirty="0"/>
              <a:t>, </a:t>
            </a:r>
            <a:r>
              <a:rPr lang="de-DE" sz="1400" dirty="0" err="1"/>
              <a:t>klicksafe</a:t>
            </a:r>
            <a:r>
              <a:rPr lang="de-DE" sz="1400" dirty="0"/>
              <a:t>, Verbraucherzentrale geben Tipps zur sicheren Verwendung sozialer Netzwerke &amp; Warnungen vor Datenmissbrauchsformen </a:t>
            </a:r>
            <a:endParaRPr lang="de-DE" sz="1400" dirty="0">
              <a:sym typeface="Wingdings" pitchFamily="2" charset="2"/>
            </a:endParaRPr>
          </a:p>
          <a:p>
            <a:pPr>
              <a:lnSpc>
                <a:spcPct val="170000"/>
              </a:lnSpc>
            </a:pPr>
            <a:r>
              <a:rPr lang="de-DE" sz="1400" dirty="0"/>
              <a:t>Schriftliche Infos auf Websites, in Flyern, Broschüren oder Videos auf Websites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A98BC887-4916-4227-9F48-3B078D238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5992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1AD6DCFA-0E71-4650-A5E4-3C20E73EB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0624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nformationen Silhouette">
            <a:extLst>
              <a:ext uri="{FF2B5EF4-FFF2-40B4-BE49-F238E27FC236}">
                <a16:creationId xmlns:a16="http://schemas.microsoft.com/office/drawing/2014/main" id="{7BA3E62C-07B9-BD49-A2C8-AA6B1FBF0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38622" y="803049"/>
            <a:ext cx="2470743" cy="2470743"/>
          </a:xfrm>
          <a:prstGeom prst="rect">
            <a:avLst/>
          </a:prstGeom>
          <a:effectLst/>
        </p:spPr>
      </p:pic>
      <p:pic>
        <p:nvPicPr>
          <p:cNvPr id="7" name="Grafik 6" descr="Fernglas Silhouette">
            <a:extLst>
              <a:ext uri="{FF2B5EF4-FFF2-40B4-BE49-F238E27FC236}">
                <a16:creationId xmlns:a16="http://schemas.microsoft.com/office/drawing/2014/main" id="{32A0753D-4CA0-F544-A804-167D2F983C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62058" y="3461344"/>
            <a:ext cx="2438400" cy="24384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6077A7AB-5231-D542-A62D-80CBB7049578}"/>
              </a:ext>
            </a:extLst>
          </p:cNvPr>
          <p:cNvSpPr txBox="1"/>
          <p:nvPr/>
        </p:nvSpPr>
        <p:spPr>
          <a:xfrm>
            <a:off x="2431358" y="3489053"/>
            <a:ext cx="4720543" cy="2967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400" u="sng" dirty="0"/>
              <a:t>Neu</a:t>
            </a:r>
            <a:r>
              <a:rPr lang="de-DE" sz="1400" dirty="0"/>
              <a:t>: </a:t>
            </a:r>
            <a:r>
              <a:rPr lang="de-DE" sz="1400" dirty="0" err="1"/>
              <a:t>NutzerInnen</a:t>
            </a:r>
            <a:r>
              <a:rPr lang="de-DE" sz="1400" dirty="0"/>
              <a:t> schlüpfen in die Rolle eines Cyberstalkers! </a:t>
            </a:r>
            <a:r>
              <a:rPr lang="de-DE" sz="1400" dirty="0">
                <a:sym typeface="Wingdings" pitchFamily="2" charset="2"/>
              </a:rPr>
              <a:t> </a:t>
            </a:r>
            <a:r>
              <a:rPr lang="de-DE" sz="1400" dirty="0"/>
              <a:t>Erkunden der Risiken der Datenpreisgabe in sozialen Netzwerken aus dieser Perspektive!</a:t>
            </a:r>
          </a:p>
          <a:p>
            <a:pPr>
              <a:lnSpc>
                <a:spcPct val="150000"/>
              </a:lnSpc>
            </a:pPr>
            <a:r>
              <a:rPr lang="de-DE" sz="1400" dirty="0"/>
              <a:t>Erfahrung: Wie leicht man als Akteur sensible Daten über andere Personen herausfinden kann. 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Aktive Beschäftigung mit dem Thema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Selbstbestimmtes Vorgehen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/>
              <a:t>Realitätsgetreues Umfeld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pic>
        <p:nvPicPr>
          <p:cNvPr id="6" name="Grafik 5" descr="Erstaunte Gesichtskontur mit einfarbiger Füllung">
            <a:extLst>
              <a:ext uri="{FF2B5EF4-FFF2-40B4-BE49-F238E27FC236}">
                <a16:creationId xmlns:a16="http://schemas.microsoft.com/office/drawing/2014/main" id="{DF037701-41AE-3946-A836-323E4020FF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51940" y="4802744"/>
            <a:ext cx="375137" cy="37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2B5C8E-5980-F840-8BB6-1E0352909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05" y="-287643"/>
            <a:ext cx="6422849" cy="1676603"/>
          </a:xfrm>
        </p:spPr>
        <p:txBody>
          <a:bodyPr>
            <a:normAutofit/>
          </a:bodyPr>
          <a:lstStyle/>
          <a:p>
            <a:r>
              <a:rPr lang="de-DE" dirty="0"/>
              <a:t>#Hypothesen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DB9CBB-F581-4208-9C34-D4E8577A9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F8F2DBF4-5F7B-457C-98A0-0337482F2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97C5377-923A-0049-9C4F-BB4CB334F228}"/>
              </a:ext>
            </a:extLst>
          </p:cNvPr>
          <p:cNvGrpSpPr/>
          <p:nvPr/>
        </p:nvGrpSpPr>
        <p:grpSpPr>
          <a:xfrm>
            <a:off x="4809148" y="224979"/>
            <a:ext cx="4308475" cy="1578955"/>
            <a:chOff x="5167072" y="2048608"/>
            <a:chExt cx="5524600" cy="2010382"/>
          </a:xfrm>
        </p:grpSpPr>
        <p:pic>
          <p:nvPicPr>
            <p:cNvPr id="6" name="Grafik 5" descr="Fernglas Silhouette">
              <a:extLst>
                <a:ext uri="{FF2B5EF4-FFF2-40B4-BE49-F238E27FC236}">
                  <a16:creationId xmlns:a16="http://schemas.microsoft.com/office/drawing/2014/main" id="{7670C36F-CA5B-CD45-B59D-9F2396FFB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67072" y="2048608"/>
              <a:ext cx="1095982" cy="109598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433B4B2C-28D9-3347-9602-6E3BA2BF4939}"/>
                </a:ext>
              </a:extLst>
            </p:cNvPr>
            <p:cNvSpPr txBox="1"/>
            <p:nvPr/>
          </p:nvSpPr>
          <p:spPr>
            <a:xfrm>
              <a:off x="7238058" y="2447964"/>
              <a:ext cx="3453614" cy="387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Privatsphäre-Bewusstsein</a:t>
              </a:r>
              <a:endParaRPr lang="de-DE" dirty="0"/>
            </a:p>
          </p:txBody>
        </p:sp>
        <p:sp>
          <p:nvSpPr>
            <p:cNvPr id="8" name="Pfeil nach rechts 7">
              <a:extLst>
                <a:ext uri="{FF2B5EF4-FFF2-40B4-BE49-F238E27FC236}">
                  <a16:creationId xmlns:a16="http://schemas.microsoft.com/office/drawing/2014/main" id="{1E5427B5-65A6-2D4C-AFA6-73F6D1A56AB0}"/>
                </a:ext>
              </a:extLst>
            </p:cNvPr>
            <p:cNvSpPr/>
            <p:nvPr/>
          </p:nvSpPr>
          <p:spPr>
            <a:xfrm>
              <a:off x="6330462" y="2450969"/>
              <a:ext cx="907596" cy="3609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 descr="Informationen Silhouette">
              <a:extLst>
                <a:ext uri="{FF2B5EF4-FFF2-40B4-BE49-F238E27FC236}">
                  <a16:creationId xmlns:a16="http://schemas.microsoft.com/office/drawing/2014/main" id="{7EEB176D-000F-AE45-BB5E-A0945473F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2543" y="3144590"/>
              <a:ext cx="914400" cy="914400"/>
            </a:xfrm>
            <a:prstGeom prst="rect">
              <a:avLst/>
            </a:prstGeom>
          </p:spPr>
        </p:pic>
        <p:sp>
          <p:nvSpPr>
            <p:cNvPr id="16" name="Pfeil nach rechts 15">
              <a:extLst>
                <a:ext uri="{FF2B5EF4-FFF2-40B4-BE49-F238E27FC236}">
                  <a16:creationId xmlns:a16="http://schemas.microsoft.com/office/drawing/2014/main" id="{522F83CA-AC05-6342-8019-5039B2A350FE}"/>
                </a:ext>
              </a:extLst>
            </p:cNvPr>
            <p:cNvSpPr/>
            <p:nvPr/>
          </p:nvSpPr>
          <p:spPr>
            <a:xfrm>
              <a:off x="6330462" y="3562386"/>
              <a:ext cx="907596" cy="12485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DAA6721-6EB0-6C48-B899-7CFE6BA8A36D}"/>
                </a:ext>
              </a:extLst>
            </p:cNvPr>
            <p:cNvSpPr txBox="1"/>
            <p:nvPr/>
          </p:nvSpPr>
          <p:spPr>
            <a:xfrm>
              <a:off x="7238058" y="3440145"/>
              <a:ext cx="3453614" cy="387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Privatsphäre-Bewusstsein</a:t>
              </a:r>
              <a:endParaRPr lang="de-DE" dirty="0"/>
            </a:p>
          </p:txBody>
        </p: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D1E6A4AF-F61C-9945-86C0-D5EA6C3D030F}"/>
              </a:ext>
            </a:extLst>
          </p:cNvPr>
          <p:cNvGrpSpPr/>
          <p:nvPr/>
        </p:nvGrpSpPr>
        <p:grpSpPr>
          <a:xfrm>
            <a:off x="4809148" y="1855292"/>
            <a:ext cx="4308475" cy="1578955"/>
            <a:chOff x="5167072" y="2048608"/>
            <a:chExt cx="5524600" cy="2010382"/>
          </a:xfrm>
        </p:grpSpPr>
        <p:pic>
          <p:nvPicPr>
            <p:cNvPr id="48" name="Grafik 47" descr="Fernglas Silhouette">
              <a:extLst>
                <a:ext uri="{FF2B5EF4-FFF2-40B4-BE49-F238E27FC236}">
                  <a16:creationId xmlns:a16="http://schemas.microsoft.com/office/drawing/2014/main" id="{55DE2056-4684-404B-ABC5-F94F5E4F1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67072" y="2048608"/>
              <a:ext cx="1095982" cy="1095982"/>
            </a:xfrm>
            <a:prstGeom prst="rect">
              <a:avLst/>
            </a:prstGeom>
          </p:spPr>
        </p:pic>
        <p:sp>
          <p:nvSpPr>
            <p:cNvPr id="49" name="Textfeld 48">
              <a:extLst>
                <a:ext uri="{FF2B5EF4-FFF2-40B4-BE49-F238E27FC236}">
                  <a16:creationId xmlns:a16="http://schemas.microsoft.com/office/drawing/2014/main" id="{7A797241-BE72-8348-9948-5DEC298EA47B}"/>
                </a:ext>
              </a:extLst>
            </p:cNvPr>
            <p:cNvSpPr txBox="1"/>
            <p:nvPr/>
          </p:nvSpPr>
          <p:spPr>
            <a:xfrm>
              <a:off x="7238058" y="2447963"/>
              <a:ext cx="3453614" cy="3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Privatsphäre-Bedenken</a:t>
              </a:r>
              <a:endParaRPr lang="de-DE" dirty="0"/>
            </a:p>
          </p:txBody>
        </p:sp>
        <p:sp>
          <p:nvSpPr>
            <p:cNvPr id="50" name="Pfeil nach rechts 49">
              <a:extLst>
                <a:ext uri="{FF2B5EF4-FFF2-40B4-BE49-F238E27FC236}">
                  <a16:creationId xmlns:a16="http://schemas.microsoft.com/office/drawing/2014/main" id="{AECD5C66-57AA-6E42-85A5-3C32FA12B854}"/>
                </a:ext>
              </a:extLst>
            </p:cNvPr>
            <p:cNvSpPr/>
            <p:nvPr/>
          </p:nvSpPr>
          <p:spPr>
            <a:xfrm>
              <a:off x="6330462" y="2450969"/>
              <a:ext cx="907596" cy="3609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1" name="Grafik 50" descr="Informationen Silhouette">
              <a:extLst>
                <a:ext uri="{FF2B5EF4-FFF2-40B4-BE49-F238E27FC236}">
                  <a16:creationId xmlns:a16="http://schemas.microsoft.com/office/drawing/2014/main" id="{F7DB3BA8-A0AA-E141-9EF7-E0FD98A13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2543" y="3144590"/>
              <a:ext cx="914400" cy="914400"/>
            </a:xfrm>
            <a:prstGeom prst="rect">
              <a:avLst/>
            </a:prstGeom>
          </p:spPr>
        </p:pic>
        <p:sp>
          <p:nvSpPr>
            <p:cNvPr id="52" name="Pfeil nach rechts 51">
              <a:extLst>
                <a:ext uri="{FF2B5EF4-FFF2-40B4-BE49-F238E27FC236}">
                  <a16:creationId xmlns:a16="http://schemas.microsoft.com/office/drawing/2014/main" id="{5D5E979A-8F3E-F446-B0C8-171D3E38DBE9}"/>
                </a:ext>
              </a:extLst>
            </p:cNvPr>
            <p:cNvSpPr/>
            <p:nvPr/>
          </p:nvSpPr>
          <p:spPr>
            <a:xfrm>
              <a:off x="6330462" y="3562386"/>
              <a:ext cx="907596" cy="12485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85FB6B5E-1AE9-B94F-B872-8C1053B538DE}"/>
                </a:ext>
              </a:extLst>
            </p:cNvPr>
            <p:cNvSpPr txBox="1"/>
            <p:nvPr/>
          </p:nvSpPr>
          <p:spPr>
            <a:xfrm>
              <a:off x="7238058" y="3440145"/>
              <a:ext cx="3453614" cy="3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Privatsphäre-Bedenken</a:t>
              </a:r>
              <a:endParaRPr lang="de-DE" dirty="0"/>
            </a:p>
          </p:txBody>
        </p:sp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E36F18C3-3201-B348-9655-741521F569EF}"/>
              </a:ext>
            </a:extLst>
          </p:cNvPr>
          <p:cNvGrpSpPr/>
          <p:nvPr/>
        </p:nvGrpSpPr>
        <p:grpSpPr>
          <a:xfrm>
            <a:off x="4800356" y="3452117"/>
            <a:ext cx="4317267" cy="1578955"/>
            <a:chOff x="5167072" y="2048608"/>
            <a:chExt cx="5535874" cy="2010382"/>
          </a:xfrm>
        </p:grpSpPr>
        <p:pic>
          <p:nvPicPr>
            <p:cNvPr id="55" name="Grafik 54" descr="Fernglas Silhouette">
              <a:extLst>
                <a:ext uri="{FF2B5EF4-FFF2-40B4-BE49-F238E27FC236}">
                  <a16:creationId xmlns:a16="http://schemas.microsoft.com/office/drawing/2014/main" id="{0DDA82D5-A2AB-8A4F-9C5D-3D3D11E81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67072" y="2048608"/>
              <a:ext cx="1095982" cy="1095982"/>
            </a:xfrm>
            <a:prstGeom prst="rect">
              <a:avLst/>
            </a:prstGeom>
          </p:spPr>
        </p:pic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B361DFB6-5550-764A-9AF8-30E73EEFB1BE}"/>
                </a:ext>
              </a:extLst>
            </p:cNvPr>
            <p:cNvSpPr txBox="1"/>
            <p:nvPr/>
          </p:nvSpPr>
          <p:spPr>
            <a:xfrm>
              <a:off x="7249332" y="2447963"/>
              <a:ext cx="3453614" cy="3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Privatsphäre-Intention</a:t>
              </a:r>
              <a:endParaRPr lang="de-DE" dirty="0"/>
            </a:p>
          </p:txBody>
        </p:sp>
        <p:sp>
          <p:nvSpPr>
            <p:cNvPr id="57" name="Pfeil nach rechts 56">
              <a:extLst>
                <a:ext uri="{FF2B5EF4-FFF2-40B4-BE49-F238E27FC236}">
                  <a16:creationId xmlns:a16="http://schemas.microsoft.com/office/drawing/2014/main" id="{44CC7C7A-ACFF-BC45-88B9-D9F1D2A6C2A2}"/>
                </a:ext>
              </a:extLst>
            </p:cNvPr>
            <p:cNvSpPr/>
            <p:nvPr/>
          </p:nvSpPr>
          <p:spPr>
            <a:xfrm>
              <a:off x="6330462" y="2450969"/>
              <a:ext cx="907596" cy="3609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8" name="Grafik 57" descr="Informationen Silhouette">
              <a:extLst>
                <a:ext uri="{FF2B5EF4-FFF2-40B4-BE49-F238E27FC236}">
                  <a16:creationId xmlns:a16="http://schemas.microsoft.com/office/drawing/2014/main" id="{5BBDAE5F-1273-1B40-8544-123640807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2543" y="3144590"/>
              <a:ext cx="914400" cy="914400"/>
            </a:xfrm>
            <a:prstGeom prst="rect">
              <a:avLst/>
            </a:prstGeom>
          </p:spPr>
        </p:pic>
        <p:sp>
          <p:nvSpPr>
            <p:cNvPr id="59" name="Pfeil nach rechts 58">
              <a:extLst>
                <a:ext uri="{FF2B5EF4-FFF2-40B4-BE49-F238E27FC236}">
                  <a16:creationId xmlns:a16="http://schemas.microsoft.com/office/drawing/2014/main" id="{AC3CEDFE-B738-E24F-90E2-CB359FECEEEB}"/>
                </a:ext>
              </a:extLst>
            </p:cNvPr>
            <p:cNvSpPr/>
            <p:nvPr/>
          </p:nvSpPr>
          <p:spPr>
            <a:xfrm>
              <a:off x="6330462" y="3562386"/>
              <a:ext cx="907596" cy="12485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2FF54A4-F865-764A-B465-811EB1413457}"/>
                </a:ext>
              </a:extLst>
            </p:cNvPr>
            <p:cNvSpPr txBox="1"/>
            <p:nvPr/>
          </p:nvSpPr>
          <p:spPr>
            <a:xfrm>
              <a:off x="7238058" y="3440145"/>
              <a:ext cx="3453614" cy="3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Privatsphäre-Intention</a:t>
              </a:r>
              <a:endParaRPr lang="de-DE" dirty="0"/>
            </a:p>
          </p:txBody>
        </p:sp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6D919B33-2756-2945-922E-D66A8B6BBA41}"/>
              </a:ext>
            </a:extLst>
          </p:cNvPr>
          <p:cNvGrpSpPr/>
          <p:nvPr/>
        </p:nvGrpSpPr>
        <p:grpSpPr>
          <a:xfrm>
            <a:off x="4874811" y="5074802"/>
            <a:ext cx="4308475" cy="1578955"/>
            <a:chOff x="5167072" y="2048608"/>
            <a:chExt cx="5524600" cy="2010382"/>
          </a:xfrm>
        </p:grpSpPr>
        <p:pic>
          <p:nvPicPr>
            <p:cNvPr id="62" name="Grafik 61" descr="Fernglas Silhouette">
              <a:extLst>
                <a:ext uri="{FF2B5EF4-FFF2-40B4-BE49-F238E27FC236}">
                  <a16:creationId xmlns:a16="http://schemas.microsoft.com/office/drawing/2014/main" id="{40E1E1E4-C23F-074A-B6F0-4997B1E31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67072" y="2048608"/>
              <a:ext cx="1095982" cy="1095982"/>
            </a:xfrm>
            <a:prstGeom prst="rect">
              <a:avLst/>
            </a:prstGeom>
          </p:spPr>
        </p:pic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085F48EB-BE3A-2047-8AEE-FA0C78C87471}"/>
                </a:ext>
              </a:extLst>
            </p:cNvPr>
            <p:cNvSpPr txBox="1"/>
            <p:nvPr/>
          </p:nvSpPr>
          <p:spPr>
            <a:xfrm>
              <a:off x="7238058" y="2447963"/>
              <a:ext cx="3453614" cy="3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Privatsphäre-Verhalten</a:t>
              </a:r>
              <a:endParaRPr lang="de-DE" dirty="0"/>
            </a:p>
          </p:txBody>
        </p:sp>
        <p:sp>
          <p:nvSpPr>
            <p:cNvPr id="64" name="Pfeil nach rechts 63">
              <a:extLst>
                <a:ext uri="{FF2B5EF4-FFF2-40B4-BE49-F238E27FC236}">
                  <a16:creationId xmlns:a16="http://schemas.microsoft.com/office/drawing/2014/main" id="{7EED1CC3-9B57-4F4D-95FA-ACB36D6EEFF9}"/>
                </a:ext>
              </a:extLst>
            </p:cNvPr>
            <p:cNvSpPr/>
            <p:nvPr/>
          </p:nvSpPr>
          <p:spPr>
            <a:xfrm>
              <a:off x="6330462" y="2450969"/>
              <a:ext cx="907596" cy="360918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5" name="Grafik 64" descr="Informationen Silhouette">
              <a:extLst>
                <a:ext uri="{FF2B5EF4-FFF2-40B4-BE49-F238E27FC236}">
                  <a16:creationId xmlns:a16="http://schemas.microsoft.com/office/drawing/2014/main" id="{A67CE1F6-5DD0-0C4C-A6A8-761E514FB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62543" y="3144590"/>
              <a:ext cx="914400" cy="914400"/>
            </a:xfrm>
            <a:prstGeom prst="rect">
              <a:avLst/>
            </a:prstGeom>
          </p:spPr>
        </p:pic>
        <p:sp>
          <p:nvSpPr>
            <p:cNvPr id="66" name="Pfeil nach rechts 65">
              <a:extLst>
                <a:ext uri="{FF2B5EF4-FFF2-40B4-BE49-F238E27FC236}">
                  <a16:creationId xmlns:a16="http://schemas.microsoft.com/office/drawing/2014/main" id="{EAADDAF5-90AF-074B-A85F-A84614CBBB4C}"/>
                </a:ext>
              </a:extLst>
            </p:cNvPr>
            <p:cNvSpPr/>
            <p:nvPr/>
          </p:nvSpPr>
          <p:spPr>
            <a:xfrm>
              <a:off x="6330462" y="3562386"/>
              <a:ext cx="907596" cy="12485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E9392950-C076-CE4D-B5EC-52885881412B}"/>
                </a:ext>
              </a:extLst>
            </p:cNvPr>
            <p:cNvSpPr txBox="1"/>
            <p:nvPr/>
          </p:nvSpPr>
          <p:spPr>
            <a:xfrm>
              <a:off x="7238058" y="3440145"/>
              <a:ext cx="3453614" cy="3918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Privatsphäre-Verhalten</a:t>
              </a:r>
              <a:endParaRPr lang="de-DE" dirty="0"/>
            </a:p>
          </p:txBody>
        </p:sp>
      </p:grpSp>
      <p:pic>
        <p:nvPicPr>
          <p:cNvPr id="84" name="Grafik 83" descr="Programmiererin Silhouette">
            <a:extLst>
              <a:ext uri="{FF2B5EF4-FFF2-40B4-BE49-F238E27FC236}">
                <a16:creationId xmlns:a16="http://schemas.microsoft.com/office/drawing/2014/main" id="{6DD17BDE-5D0C-924A-82FA-ABBBC028D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843" y="1877672"/>
            <a:ext cx="2756621" cy="2756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6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E77B98-8300-D24C-B759-DAB158A9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47" y="26415"/>
            <a:ext cx="10515600" cy="1325563"/>
          </a:xfrm>
        </p:spPr>
        <p:txBody>
          <a:bodyPr/>
          <a:lstStyle/>
          <a:p>
            <a:r>
              <a:rPr lang="de-DE" dirty="0"/>
              <a:t>#Methode Stalking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48A87B-20DB-4B41-A0D3-F9BF70283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7C5B67A-DA3F-DF4C-9D47-BFC9C75F9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47" y="1055802"/>
            <a:ext cx="11278706" cy="559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490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675E42-66F6-2C42-9704-EED92414F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087" y="18255"/>
            <a:ext cx="10515600" cy="1325563"/>
          </a:xfrm>
        </p:spPr>
        <p:txBody>
          <a:bodyPr/>
          <a:lstStyle/>
          <a:p>
            <a:r>
              <a:rPr lang="de-DE" dirty="0"/>
              <a:t>#Methode Stalking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5BFFD2-CD21-9047-A47E-56E9E97AF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C9B11D1-05D2-7348-80E9-D0FF18656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87" y="1045196"/>
            <a:ext cx="11100455" cy="577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7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021FB8-B910-9E40-B268-3B2136C3D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#Methode Stalking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4F45E0-C117-DA40-92AD-724F9C85AA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788" y="1611984"/>
            <a:ext cx="3116666" cy="4564979"/>
          </a:xfrm>
        </p:spPr>
        <p:txBody>
          <a:bodyPr/>
          <a:lstStyle/>
          <a:p>
            <a:r>
              <a:rPr lang="de-DE" sz="1800" dirty="0"/>
              <a:t>Anreicherung der Profile mit Informationen, die Privatsphäre sensibel sind</a:t>
            </a:r>
          </a:p>
          <a:p>
            <a:pPr lvl="1"/>
            <a:endParaRPr lang="de-DE" dirty="0"/>
          </a:p>
        </p:txBody>
      </p:sp>
      <p:pic>
        <p:nvPicPr>
          <p:cNvPr id="1026" name="Picture 2" descr="page77image59715360">
            <a:extLst>
              <a:ext uri="{FF2B5EF4-FFF2-40B4-BE49-F238E27FC236}">
                <a16:creationId xmlns:a16="http://schemas.microsoft.com/office/drawing/2014/main" id="{9CFEA6CC-1FBD-0B44-B6FF-A71F0DD16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361" y="1396854"/>
            <a:ext cx="3326756" cy="516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78image59631568">
            <a:extLst>
              <a:ext uri="{FF2B5EF4-FFF2-40B4-BE49-F238E27FC236}">
                <a16:creationId xmlns:a16="http://schemas.microsoft.com/office/drawing/2014/main" id="{E7E85F82-33A5-4A43-9FBC-B359FB9A1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46" y="1429293"/>
            <a:ext cx="3605169" cy="510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Hochspannung Silhouette">
            <a:extLst>
              <a:ext uri="{FF2B5EF4-FFF2-40B4-BE49-F238E27FC236}">
                <a16:creationId xmlns:a16="http://schemas.microsoft.com/office/drawing/2014/main" id="{B3EE1BFB-F2F0-DE43-B917-3E59FBBB5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9726" y="2620588"/>
            <a:ext cx="2892459" cy="289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518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1230</Words>
  <Application>Microsoft Office PowerPoint</Application>
  <PresentationFormat>Breitbild</PresentationFormat>
  <Paragraphs>131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</vt:lpstr>
      <vt:lpstr>Someone is watching you: Privatsphäre-Bewusstsein in sozialen Netzwerken erhöhen</vt:lpstr>
      <vt:lpstr>#Worumgehts?</vt:lpstr>
      <vt:lpstr>#Theorie</vt:lpstr>
      <vt:lpstr>#Theorie</vt:lpstr>
      <vt:lpstr>#Idee</vt:lpstr>
      <vt:lpstr>#Hypothesen</vt:lpstr>
      <vt:lpstr>#Methode Stalking</vt:lpstr>
      <vt:lpstr>#Methode Stalking</vt:lpstr>
      <vt:lpstr>#Methode Stalking</vt:lpstr>
      <vt:lpstr>#Methode Stalking</vt:lpstr>
      <vt:lpstr>#Methode Stalking</vt:lpstr>
      <vt:lpstr>#Methode Stalking</vt:lpstr>
      <vt:lpstr>#Methode Stalking</vt:lpstr>
      <vt:lpstr>#Methode der reinen Informationsgabe</vt:lpstr>
      <vt:lpstr>#Methode</vt:lpstr>
      <vt:lpstr>#Ergebnisse</vt:lpstr>
      <vt:lpstr>#Ergebnisse</vt:lpstr>
      <vt:lpstr>#Sowhat?</vt:lpstr>
      <vt:lpstr>#Litertaur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Annika Scheuss</dc:creator>
  <cp:lastModifiedBy>Sandra Altpeter</cp:lastModifiedBy>
  <cp:revision>53</cp:revision>
  <dcterms:created xsi:type="dcterms:W3CDTF">2021-01-31T18:12:05Z</dcterms:created>
  <dcterms:modified xsi:type="dcterms:W3CDTF">2021-08-02T13:27:36Z</dcterms:modified>
</cp:coreProperties>
</file>